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68" r:id="rId2"/>
    <p:sldId id="269" r:id="rId3"/>
    <p:sldId id="412" r:id="rId4"/>
    <p:sldId id="422" r:id="rId5"/>
    <p:sldId id="424" r:id="rId6"/>
    <p:sldId id="425" r:id="rId7"/>
    <p:sldId id="426" r:id="rId8"/>
    <p:sldId id="440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263" r:id="rId20"/>
  </p:sldIdLst>
  <p:sldSz cx="9144000" cy="6858000" type="screen4x3"/>
  <p:notesSz cx="6858000" cy="9144000"/>
  <p:embeddedFontLst>
    <p:embeddedFont>
      <p:font typeface="Franklin Gothic Medium" panose="020B0603020102020204" pitchFamily="34" charset="0"/>
      <p:regular r:id="rId22"/>
      <p:italic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 Math" panose="02040503050406030204" pitchFamily="18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92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杨聪晖" initials="杨聪晖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96A"/>
    <a:srgbClr val="EEB500"/>
    <a:srgbClr val="466E8C"/>
    <a:srgbClr val="C0E19B"/>
    <a:srgbClr val="AFD981"/>
    <a:srgbClr val="43C182"/>
    <a:srgbClr val="C0C9E4"/>
    <a:srgbClr val="8ED5E6"/>
    <a:srgbClr val="62C5DC"/>
    <a:srgbClr val="79C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6318" autoAdjust="0"/>
  </p:normalViewPr>
  <p:slideViewPr>
    <p:cSldViewPr snapToGrid="0" showGuides="1">
      <p:cViewPr varScale="1">
        <p:scale>
          <a:sx n="106" d="100"/>
          <a:sy n="106" d="100"/>
        </p:scale>
        <p:origin x="-390" y="132"/>
      </p:cViewPr>
      <p:guideLst>
        <p:guide orient="horz" pos="2092"/>
        <p:guide pos="2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13160-C854-4C5D-BE71-81B558B8483F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A2FEA-6412-488D-BE65-011F74FA7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508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A2FEA-6412-488D-BE65-011F74FA7F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A1F-D348-4836-8A36-BA053907F84E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120CB-6DE8-4B0A-BCBE-CFF41304D6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0"/>
            <a:ext cx="9140762" cy="685800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7"/>
          <p:cNvSpPr/>
          <p:nvPr userDrawn="1"/>
        </p:nvSpPr>
        <p:spPr>
          <a:xfrm>
            <a:off x="0" y="-17335"/>
            <a:ext cx="9144000" cy="71223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02024" y="60375"/>
            <a:ext cx="272933" cy="572660"/>
            <a:chOff x="202024" y="45281"/>
            <a:chExt cx="272933" cy="429495"/>
          </a:xfrm>
          <a:solidFill>
            <a:schemeClr val="bg1"/>
          </a:solidFill>
        </p:grpSpPr>
        <p:sp>
          <p:nvSpPr>
            <p:cNvPr id="11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7793259" y="112736"/>
            <a:ext cx="397480" cy="472740"/>
            <a:chOff x="5235576" y="4052888"/>
            <a:chExt cx="1131888" cy="1009651"/>
          </a:xfrm>
          <a:solidFill>
            <a:schemeClr val="bg1"/>
          </a:solidFill>
        </p:grpSpPr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5326063" y="4052888"/>
              <a:ext cx="414338" cy="554038"/>
            </a:xfrm>
            <a:custGeom>
              <a:avLst/>
              <a:gdLst>
                <a:gd name="T0" fmla="*/ 8 w 110"/>
                <a:gd name="T1" fmla="*/ 92 h 147"/>
                <a:gd name="T2" fmla="*/ 18 w 110"/>
                <a:gd name="T3" fmla="*/ 105 h 147"/>
                <a:gd name="T4" fmla="*/ 57 w 110"/>
                <a:gd name="T5" fmla="*/ 147 h 147"/>
                <a:gd name="T6" fmla="*/ 97 w 110"/>
                <a:gd name="T7" fmla="*/ 105 h 147"/>
                <a:gd name="T8" fmla="*/ 97 w 110"/>
                <a:gd name="T9" fmla="*/ 105 h 147"/>
                <a:gd name="T10" fmla="*/ 108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9 w 110"/>
                <a:gd name="T17" fmla="*/ 25 h 147"/>
                <a:gd name="T18" fmla="*/ 14 w 110"/>
                <a:gd name="T19" fmla="*/ 81 h 147"/>
                <a:gd name="T20" fmla="*/ 14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2 h 147"/>
                <a:gd name="T74" fmla="*/ 18 w 110"/>
                <a:gd name="T75" fmla="*/ 102 h 147"/>
                <a:gd name="T76" fmla="*/ 11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8" y="105"/>
                  </a:cubicBezTo>
                  <a:cubicBezTo>
                    <a:pt x="21" y="129"/>
                    <a:pt x="38" y="147"/>
                    <a:pt x="57" y="147"/>
                  </a:cubicBezTo>
                  <a:cubicBezTo>
                    <a:pt x="77" y="147"/>
                    <a:pt x="93" y="129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8" y="99"/>
                    <a:pt x="108" y="92"/>
                  </a:cubicBezTo>
                  <a:cubicBezTo>
                    <a:pt x="108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9" y="25"/>
                    <a:pt x="29" y="25"/>
                  </a:cubicBezTo>
                  <a:cubicBezTo>
                    <a:pt x="0" y="40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8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8" y="126"/>
                    <a:pt x="81" y="133"/>
                  </a:cubicBezTo>
                  <a:cubicBezTo>
                    <a:pt x="78" y="136"/>
                    <a:pt x="74" y="139"/>
                    <a:pt x="70" y="141"/>
                  </a:cubicBezTo>
                  <a:cubicBezTo>
                    <a:pt x="66" y="143"/>
                    <a:pt x="62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7" y="136"/>
                    <a:pt x="33" y="133"/>
                  </a:cubicBezTo>
                  <a:cubicBezTo>
                    <a:pt x="27" y="126"/>
                    <a:pt x="22" y="116"/>
                    <a:pt x="20" y="10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4" y="102"/>
                    <a:pt x="11" y="97"/>
                    <a:pt x="11" y="92"/>
                  </a:cubicBezTo>
                  <a:cubicBezTo>
                    <a:pt x="11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5416551" y="4327526"/>
              <a:ext cx="244475" cy="87313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6 w 65"/>
                <a:gd name="T9" fmla="*/ 11 h 23"/>
                <a:gd name="T10" fmla="*/ 36 w 65"/>
                <a:gd name="T11" fmla="*/ 17 h 23"/>
                <a:gd name="T12" fmla="*/ 42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2 w 65"/>
                <a:gd name="T23" fmla="*/ 0 h 23"/>
                <a:gd name="T24" fmla="*/ 36 w 65"/>
                <a:gd name="T25" fmla="*/ 6 h 23"/>
                <a:gd name="T26" fmla="*/ 36 w 65"/>
                <a:gd name="T27" fmla="*/ 9 h 23"/>
                <a:gd name="T28" fmla="*/ 29 w 65"/>
                <a:gd name="T29" fmla="*/ 9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2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2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9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20"/>
                    <a:pt x="38" y="23"/>
                    <a:pt x="42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2" y="0"/>
                    <a:pt x="5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6" y="2"/>
                    <a:pt x="3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2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2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8" y="3"/>
                    <a:pt x="28" y="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6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5721351" y="4297363"/>
              <a:ext cx="646113" cy="750888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40 w 172"/>
                <a:gd name="T15" fmla="*/ 165 h 199"/>
                <a:gd name="T16" fmla="*/ 40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40" y="176"/>
                    <a:pt x="40" y="176"/>
                    <a:pt x="40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6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5235576" y="4603751"/>
              <a:ext cx="612775" cy="458788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2 w 163"/>
                <a:gd name="T17" fmla="*/ 24 h 122"/>
                <a:gd name="T18" fmla="*/ 82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1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2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0" y="31"/>
                    <a:pt x="92" y="28"/>
                    <a:pt x="92" y="24"/>
                  </a:cubicBezTo>
                  <a:cubicBezTo>
                    <a:pt x="92" y="19"/>
                    <a:pt x="87" y="14"/>
                    <a:pt x="82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4" y="23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7" y="122"/>
                    <a:pt x="82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5803901" y="4448176"/>
              <a:ext cx="33813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5803901" y="4535488"/>
              <a:ext cx="33813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5" name="Rectangle 28"/>
            <p:cNvSpPr>
              <a:spLocks noChangeArrowheads="1"/>
            </p:cNvSpPr>
            <p:nvPr/>
          </p:nvSpPr>
          <p:spPr bwMode="auto">
            <a:xfrm>
              <a:off x="5897563" y="4621213"/>
              <a:ext cx="24447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6" name="Rectangle 29"/>
            <p:cNvSpPr>
              <a:spLocks noChangeArrowheads="1"/>
            </p:cNvSpPr>
            <p:nvPr/>
          </p:nvSpPr>
          <p:spPr bwMode="auto">
            <a:xfrm>
              <a:off x="5897563" y="4708526"/>
              <a:ext cx="2444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7" name="Rectangle 30"/>
            <p:cNvSpPr>
              <a:spLocks noChangeArrowheads="1"/>
            </p:cNvSpPr>
            <p:nvPr/>
          </p:nvSpPr>
          <p:spPr bwMode="auto">
            <a:xfrm>
              <a:off x="5897563" y="4795838"/>
              <a:ext cx="2444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7306055" y="95591"/>
            <a:ext cx="397480" cy="472740"/>
            <a:chOff x="5235576" y="4052888"/>
            <a:chExt cx="1131888" cy="1009651"/>
          </a:xfrm>
          <a:solidFill>
            <a:schemeClr val="bg1"/>
          </a:solidFill>
        </p:grpSpPr>
        <p:sp>
          <p:nvSpPr>
            <p:cNvPr id="3" name="Freeform 22"/>
            <p:cNvSpPr>
              <a:spLocks noEditPoints="1"/>
            </p:cNvSpPr>
            <p:nvPr/>
          </p:nvSpPr>
          <p:spPr bwMode="auto">
            <a:xfrm>
              <a:off x="5326063" y="4052888"/>
              <a:ext cx="414338" cy="554038"/>
            </a:xfrm>
            <a:custGeom>
              <a:avLst/>
              <a:gdLst>
                <a:gd name="T0" fmla="*/ 8 w 110"/>
                <a:gd name="T1" fmla="*/ 92 h 147"/>
                <a:gd name="T2" fmla="*/ 18 w 110"/>
                <a:gd name="T3" fmla="*/ 105 h 147"/>
                <a:gd name="T4" fmla="*/ 57 w 110"/>
                <a:gd name="T5" fmla="*/ 147 h 147"/>
                <a:gd name="T6" fmla="*/ 97 w 110"/>
                <a:gd name="T7" fmla="*/ 105 h 147"/>
                <a:gd name="T8" fmla="*/ 97 w 110"/>
                <a:gd name="T9" fmla="*/ 105 h 147"/>
                <a:gd name="T10" fmla="*/ 108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9 w 110"/>
                <a:gd name="T17" fmla="*/ 25 h 147"/>
                <a:gd name="T18" fmla="*/ 14 w 110"/>
                <a:gd name="T19" fmla="*/ 81 h 147"/>
                <a:gd name="T20" fmla="*/ 14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2 h 147"/>
                <a:gd name="T74" fmla="*/ 18 w 110"/>
                <a:gd name="T75" fmla="*/ 102 h 147"/>
                <a:gd name="T76" fmla="*/ 11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8" y="105"/>
                  </a:cubicBezTo>
                  <a:cubicBezTo>
                    <a:pt x="21" y="129"/>
                    <a:pt x="38" y="147"/>
                    <a:pt x="57" y="147"/>
                  </a:cubicBezTo>
                  <a:cubicBezTo>
                    <a:pt x="77" y="147"/>
                    <a:pt x="93" y="129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8" y="99"/>
                    <a:pt x="108" y="92"/>
                  </a:cubicBezTo>
                  <a:cubicBezTo>
                    <a:pt x="108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9" y="25"/>
                    <a:pt x="29" y="25"/>
                  </a:cubicBezTo>
                  <a:cubicBezTo>
                    <a:pt x="0" y="40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8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8" y="126"/>
                    <a:pt x="81" y="133"/>
                  </a:cubicBezTo>
                  <a:cubicBezTo>
                    <a:pt x="78" y="136"/>
                    <a:pt x="74" y="139"/>
                    <a:pt x="70" y="141"/>
                  </a:cubicBezTo>
                  <a:cubicBezTo>
                    <a:pt x="66" y="143"/>
                    <a:pt x="62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7" y="136"/>
                    <a:pt x="33" y="133"/>
                  </a:cubicBezTo>
                  <a:cubicBezTo>
                    <a:pt x="27" y="126"/>
                    <a:pt x="22" y="116"/>
                    <a:pt x="20" y="10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4" y="102"/>
                    <a:pt x="11" y="97"/>
                    <a:pt x="11" y="92"/>
                  </a:cubicBezTo>
                  <a:cubicBezTo>
                    <a:pt x="11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" name="Freeform 23"/>
            <p:cNvSpPr>
              <a:spLocks noEditPoints="1"/>
            </p:cNvSpPr>
            <p:nvPr/>
          </p:nvSpPr>
          <p:spPr bwMode="auto">
            <a:xfrm>
              <a:off x="5416551" y="4327526"/>
              <a:ext cx="244475" cy="87313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6 w 65"/>
                <a:gd name="T9" fmla="*/ 11 h 23"/>
                <a:gd name="T10" fmla="*/ 36 w 65"/>
                <a:gd name="T11" fmla="*/ 17 h 23"/>
                <a:gd name="T12" fmla="*/ 42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2 w 65"/>
                <a:gd name="T23" fmla="*/ 0 h 23"/>
                <a:gd name="T24" fmla="*/ 36 w 65"/>
                <a:gd name="T25" fmla="*/ 6 h 23"/>
                <a:gd name="T26" fmla="*/ 36 w 65"/>
                <a:gd name="T27" fmla="*/ 9 h 23"/>
                <a:gd name="T28" fmla="*/ 29 w 65"/>
                <a:gd name="T29" fmla="*/ 9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2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2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9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20"/>
                    <a:pt x="38" y="23"/>
                    <a:pt x="42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2" y="0"/>
                    <a:pt x="5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6" y="2"/>
                    <a:pt x="3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2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2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8" y="3"/>
                    <a:pt x="28" y="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6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" name="Freeform 24"/>
            <p:cNvSpPr/>
            <p:nvPr/>
          </p:nvSpPr>
          <p:spPr bwMode="auto">
            <a:xfrm>
              <a:off x="5721351" y="4297363"/>
              <a:ext cx="646113" cy="750888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40 w 172"/>
                <a:gd name="T15" fmla="*/ 165 h 199"/>
                <a:gd name="T16" fmla="*/ 40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40" y="176"/>
                    <a:pt x="40" y="176"/>
                    <a:pt x="40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6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6" name="Freeform 25"/>
            <p:cNvSpPr/>
            <p:nvPr/>
          </p:nvSpPr>
          <p:spPr bwMode="auto">
            <a:xfrm>
              <a:off x="5235576" y="4603751"/>
              <a:ext cx="612775" cy="458788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2 w 163"/>
                <a:gd name="T17" fmla="*/ 24 h 122"/>
                <a:gd name="T18" fmla="*/ 82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1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2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0" y="31"/>
                    <a:pt x="92" y="28"/>
                    <a:pt x="92" y="24"/>
                  </a:cubicBezTo>
                  <a:cubicBezTo>
                    <a:pt x="92" y="19"/>
                    <a:pt x="87" y="14"/>
                    <a:pt x="82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4" y="23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7" y="122"/>
                    <a:pt x="82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7" name="Rectangle 26"/>
            <p:cNvSpPr>
              <a:spLocks noChangeArrowheads="1"/>
            </p:cNvSpPr>
            <p:nvPr/>
          </p:nvSpPr>
          <p:spPr bwMode="auto">
            <a:xfrm>
              <a:off x="5803901" y="4448176"/>
              <a:ext cx="33813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8" name="Rectangle 27"/>
            <p:cNvSpPr>
              <a:spLocks noChangeArrowheads="1"/>
            </p:cNvSpPr>
            <p:nvPr/>
          </p:nvSpPr>
          <p:spPr bwMode="auto">
            <a:xfrm>
              <a:off x="5803901" y="4535488"/>
              <a:ext cx="33813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9" name="Rectangle 28"/>
            <p:cNvSpPr>
              <a:spLocks noChangeArrowheads="1"/>
            </p:cNvSpPr>
            <p:nvPr/>
          </p:nvSpPr>
          <p:spPr bwMode="auto">
            <a:xfrm>
              <a:off x="5897563" y="4621213"/>
              <a:ext cx="24447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0" name="Rectangle 29"/>
            <p:cNvSpPr>
              <a:spLocks noChangeArrowheads="1"/>
            </p:cNvSpPr>
            <p:nvPr/>
          </p:nvSpPr>
          <p:spPr bwMode="auto">
            <a:xfrm>
              <a:off x="5897563" y="4708526"/>
              <a:ext cx="2444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1" name="Rectangle 30"/>
            <p:cNvSpPr>
              <a:spLocks noChangeArrowheads="1"/>
            </p:cNvSpPr>
            <p:nvPr/>
          </p:nvSpPr>
          <p:spPr bwMode="auto">
            <a:xfrm>
              <a:off x="5897563" y="4795838"/>
              <a:ext cx="2444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52" name="组合 51"/>
          <p:cNvGrpSpPr/>
          <p:nvPr userDrawn="1"/>
        </p:nvGrpSpPr>
        <p:grpSpPr>
          <a:xfrm>
            <a:off x="8275224" y="89241"/>
            <a:ext cx="397480" cy="472740"/>
            <a:chOff x="5235576" y="4052888"/>
            <a:chExt cx="1131888" cy="1009651"/>
          </a:xfrm>
          <a:solidFill>
            <a:schemeClr val="bg1"/>
          </a:solidFill>
        </p:grpSpPr>
        <p:sp>
          <p:nvSpPr>
            <p:cNvPr id="53" name="Freeform 22"/>
            <p:cNvSpPr>
              <a:spLocks noEditPoints="1"/>
            </p:cNvSpPr>
            <p:nvPr/>
          </p:nvSpPr>
          <p:spPr bwMode="auto">
            <a:xfrm>
              <a:off x="5326063" y="4052888"/>
              <a:ext cx="414338" cy="554038"/>
            </a:xfrm>
            <a:custGeom>
              <a:avLst/>
              <a:gdLst>
                <a:gd name="T0" fmla="*/ 8 w 110"/>
                <a:gd name="T1" fmla="*/ 92 h 147"/>
                <a:gd name="T2" fmla="*/ 18 w 110"/>
                <a:gd name="T3" fmla="*/ 105 h 147"/>
                <a:gd name="T4" fmla="*/ 57 w 110"/>
                <a:gd name="T5" fmla="*/ 147 h 147"/>
                <a:gd name="T6" fmla="*/ 97 w 110"/>
                <a:gd name="T7" fmla="*/ 105 h 147"/>
                <a:gd name="T8" fmla="*/ 97 w 110"/>
                <a:gd name="T9" fmla="*/ 105 h 147"/>
                <a:gd name="T10" fmla="*/ 108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9 w 110"/>
                <a:gd name="T17" fmla="*/ 25 h 147"/>
                <a:gd name="T18" fmla="*/ 14 w 110"/>
                <a:gd name="T19" fmla="*/ 81 h 147"/>
                <a:gd name="T20" fmla="*/ 14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2 h 147"/>
                <a:gd name="T74" fmla="*/ 18 w 110"/>
                <a:gd name="T75" fmla="*/ 102 h 147"/>
                <a:gd name="T76" fmla="*/ 11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8" y="105"/>
                  </a:cubicBezTo>
                  <a:cubicBezTo>
                    <a:pt x="21" y="129"/>
                    <a:pt x="38" y="147"/>
                    <a:pt x="57" y="147"/>
                  </a:cubicBezTo>
                  <a:cubicBezTo>
                    <a:pt x="77" y="147"/>
                    <a:pt x="93" y="129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8" y="99"/>
                    <a:pt x="108" y="92"/>
                  </a:cubicBezTo>
                  <a:cubicBezTo>
                    <a:pt x="108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9" y="25"/>
                    <a:pt x="29" y="25"/>
                  </a:cubicBezTo>
                  <a:cubicBezTo>
                    <a:pt x="0" y="40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8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8" y="126"/>
                    <a:pt x="81" y="133"/>
                  </a:cubicBezTo>
                  <a:cubicBezTo>
                    <a:pt x="78" y="136"/>
                    <a:pt x="74" y="139"/>
                    <a:pt x="70" y="141"/>
                  </a:cubicBezTo>
                  <a:cubicBezTo>
                    <a:pt x="66" y="143"/>
                    <a:pt x="62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7" y="136"/>
                    <a:pt x="33" y="133"/>
                  </a:cubicBezTo>
                  <a:cubicBezTo>
                    <a:pt x="27" y="126"/>
                    <a:pt x="22" y="116"/>
                    <a:pt x="20" y="10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4" y="102"/>
                    <a:pt x="11" y="97"/>
                    <a:pt x="11" y="92"/>
                  </a:cubicBezTo>
                  <a:cubicBezTo>
                    <a:pt x="11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4" name="Freeform 23"/>
            <p:cNvSpPr>
              <a:spLocks noEditPoints="1"/>
            </p:cNvSpPr>
            <p:nvPr/>
          </p:nvSpPr>
          <p:spPr bwMode="auto">
            <a:xfrm>
              <a:off x="5416551" y="4327526"/>
              <a:ext cx="244475" cy="87313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6 w 65"/>
                <a:gd name="T9" fmla="*/ 11 h 23"/>
                <a:gd name="T10" fmla="*/ 36 w 65"/>
                <a:gd name="T11" fmla="*/ 17 h 23"/>
                <a:gd name="T12" fmla="*/ 42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2 w 65"/>
                <a:gd name="T23" fmla="*/ 0 h 23"/>
                <a:gd name="T24" fmla="*/ 36 w 65"/>
                <a:gd name="T25" fmla="*/ 6 h 23"/>
                <a:gd name="T26" fmla="*/ 36 w 65"/>
                <a:gd name="T27" fmla="*/ 9 h 23"/>
                <a:gd name="T28" fmla="*/ 29 w 65"/>
                <a:gd name="T29" fmla="*/ 9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2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2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9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20"/>
                    <a:pt x="38" y="23"/>
                    <a:pt x="42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2" y="0"/>
                    <a:pt x="5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6" y="2"/>
                    <a:pt x="3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2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2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8" y="3"/>
                    <a:pt x="28" y="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6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5" name="Freeform 24"/>
            <p:cNvSpPr/>
            <p:nvPr/>
          </p:nvSpPr>
          <p:spPr bwMode="auto">
            <a:xfrm>
              <a:off x="5721351" y="4297363"/>
              <a:ext cx="646113" cy="750888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40 w 172"/>
                <a:gd name="T15" fmla="*/ 165 h 199"/>
                <a:gd name="T16" fmla="*/ 40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40" y="176"/>
                    <a:pt x="40" y="176"/>
                    <a:pt x="40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6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6" name="Freeform 25"/>
            <p:cNvSpPr/>
            <p:nvPr/>
          </p:nvSpPr>
          <p:spPr bwMode="auto">
            <a:xfrm>
              <a:off x="5235576" y="4603751"/>
              <a:ext cx="612775" cy="458788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2 w 163"/>
                <a:gd name="T17" fmla="*/ 24 h 122"/>
                <a:gd name="T18" fmla="*/ 82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1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2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0" y="31"/>
                    <a:pt x="92" y="28"/>
                    <a:pt x="92" y="24"/>
                  </a:cubicBezTo>
                  <a:cubicBezTo>
                    <a:pt x="92" y="19"/>
                    <a:pt x="87" y="14"/>
                    <a:pt x="82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4" y="23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7" y="122"/>
                    <a:pt x="82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7" name="Rectangle 26"/>
            <p:cNvSpPr>
              <a:spLocks noChangeArrowheads="1"/>
            </p:cNvSpPr>
            <p:nvPr/>
          </p:nvSpPr>
          <p:spPr bwMode="auto">
            <a:xfrm>
              <a:off x="5803901" y="4448176"/>
              <a:ext cx="33813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8" name="Rectangle 27"/>
            <p:cNvSpPr>
              <a:spLocks noChangeArrowheads="1"/>
            </p:cNvSpPr>
            <p:nvPr/>
          </p:nvSpPr>
          <p:spPr bwMode="auto">
            <a:xfrm>
              <a:off x="5803901" y="4535488"/>
              <a:ext cx="33813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9" name="Rectangle 28"/>
            <p:cNvSpPr>
              <a:spLocks noChangeArrowheads="1"/>
            </p:cNvSpPr>
            <p:nvPr/>
          </p:nvSpPr>
          <p:spPr bwMode="auto">
            <a:xfrm>
              <a:off x="5897563" y="4621213"/>
              <a:ext cx="24447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60" name="Rectangle 29"/>
            <p:cNvSpPr>
              <a:spLocks noChangeArrowheads="1"/>
            </p:cNvSpPr>
            <p:nvPr/>
          </p:nvSpPr>
          <p:spPr bwMode="auto">
            <a:xfrm>
              <a:off x="5897563" y="4708526"/>
              <a:ext cx="2444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61" name="Rectangle 30"/>
            <p:cNvSpPr>
              <a:spLocks noChangeArrowheads="1"/>
            </p:cNvSpPr>
            <p:nvPr/>
          </p:nvSpPr>
          <p:spPr bwMode="auto">
            <a:xfrm>
              <a:off x="5897563" y="4795838"/>
              <a:ext cx="2444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22464" y="5743939"/>
            <a:ext cx="1538459" cy="1455746"/>
          </a:xfrm>
          <a:prstGeom prst="rect">
            <a:avLst/>
          </a:prstGeom>
          <a:blipFill>
            <a:blip r:embed="rId2" cstate="print">
              <a:alphaModFix amt="8000"/>
              <a:lum bright="70000" contrast="-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 userDrawn="1"/>
        </p:nvCxnSpPr>
        <p:spPr>
          <a:xfrm>
            <a:off x="0" y="1047501"/>
            <a:ext cx="9144000" cy="0"/>
          </a:xfrm>
          <a:prstGeom prst="straightConnector1">
            <a:avLst/>
          </a:prstGeom>
          <a:ln>
            <a:solidFill>
              <a:srgbClr val="62C5D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8343785" y="283812"/>
            <a:ext cx="594780" cy="594780"/>
          </a:xfrm>
          <a:prstGeom prst="ellipse">
            <a:avLst/>
          </a:prstGeom>
          <a:solidFill>
            <a:srgbClr val="62C5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344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@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 - 副本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13550" y="4735195"/>
            <a:ext cx="2674620" cy="2512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C6A-1790-43CC-A551-D863ABA54688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0C6A-1790-43CC-A551-D863ABA54688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AD4-E04C-445F-81CE-722F526F02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2019人教音像社\信息技术\设计图【待补充】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15" y="-61612"/>
            <a:ext cx="9401398" cy="69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liuzhaobin\Desktop\图片1.jpg图片1"/>
          <p:cNvPicPr>
            <a:picLocks noChangeAspect="1"/>
          </p:cNvPicPr>
          <p:nvPr/>
        </p:nvPicPr>
        <p:blipFill>
          <a:blip r:embed="rId3" cstate="print"/>
          <a:srcRect l="24" r="24"/>
          <a:stretch>
            <a:fillRect/>
          </a:stretch>
        </p:blipFill>
        <p:spPr>
          <a:xfrm>
            <a:off x="1219200" y="2573655"/>
            <a:ext cx="2081530" cy="3543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8"/>
          <a:stretch>
            <a:fillRect/>
          </a:stretch>
        </p:blipFill>
        <p:spPr>
          <a:xfrm>
            <a:off x="4213860" y="2530475"/>
            <a:ext cx="2112010" cy="3587750"/>
          </a:xfrm>
          <a:prstGeom prst="rect">
            <a:avLst/>
          </a:prstGeom>
        </p:spPr>
      </p:pic>
      <p:sp>
        <p:nvSpPr>
          <p:cNvPr id="13" name="文本1"/>
          <p:cNvSpPr>
            <a:spLocks noChangeArrowheads="1"/>
          </p:cNvSpPr>
          <p:nvPr/>
        </p:nvSpPr>
        <p:spPr bwMode="gray">
          <a:xfrm>
            <a:off x="881062" y="1832959"/>
            <a:ext cx="2662740" cy="33219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现实生活中的问题</a:t>
            </a:r>
            <a:endParaRPr lang="en-GB" altLang="zh-CN" sz="2000" b="1" dirty="0">
              <a:solidFill>
                <a:srgbClr val="466E8C"/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14" name="流程图: 过程 13"/>
          <p:cNvSpPr/>
          <p:nvPr/>
        </p:nvSpPr>
        <p:spPr>
          <a:xfrm>
            <a:off x="1071859" y="2831352"/>
            <a:ext cx="2363129" cy="1406624"/>
          </a:xfrm>
          <a:prstGeom prst="flowChartProcess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chemeClr val="tx1"/>
              </a:solidFill>
            </a:endParaRPr>
          </a:p>
        </p:txBody>
      </p:sp>
      <p:sp>
        <p:nvSpPr>
          <p:cNvPr id="15" name="流程图: 过程 14"/>
          <p:cNvSpPr/>
          <p:nvPr/>
        </p:nvSpPr>
        <p:spPr>
          <a:xfrm>
            <a:off x="4123817" y="3890644"/>
            <a:ext cx="2306865" cy="506385"/>
          </a:xfrm>
          <a:prstGeom prst="flowChartProcess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chemeClr val="tx1"/>
              </a:solidFill>
            </a:endParaRPr>
          </a:p>
        </p:txBody>
      </p:sp>
      <p:sp>
        <p:nvSpPr>
          <p:cNvPr id="16" name="流程图: 过程 15"/>
          <p:cNvSpPr/>
          <p:nvPr/>
        </p:nvSpPr>
        <p:spPr>
          <a:xfrm>
            <a:off x="2211850" y="3611566"/>
            <a:ext cx="956505" cy="450120"/>
          </a:xfrm>
          <a:prstGeom prst="flowChartProcess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1062" y="1210469"/>
            <a:ext cx="492474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02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使用解析算法解决问题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  <p:sp>
        <p:nvSpPr>
          <p:cNvPr id="3" name="矩形 2"/>
          <p:cNvSpPr/>
          <p:nvPr/>
        </p:nvSpPr>
        <p:spPr>
          <a:xfrm>
            <a:off x="4862512" y="3346450"/>
            <a:ext cx="152400" cy="98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90760" y="3306301"/>
            <a:ext cx="30194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</a:p>
        </p:txBody>
      </p:sp>
      <p:sp>
        <p:nvSpPr>
          <p:cNvPr id="12" name="矩形 11"/>
          <p:cNvSpPr/>
          <p:nvPr/>
        </p:nvSpPr>
        <p:spPr>
          <a:xfrm>
            <a:off x="4862511" y="3478160"/>
            <a:ext cx="111919" cy="98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n>
                <a:solidFill>
                  <a:schemeClr val="bg1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76474" y="3438011"/>
            <a:ext cx="30194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154" y="3868512"/>
            <a:ext cx="159384" cy="7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1768955" y="3811396"/>
            <a:ext cx="30194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3" grpId="0" animBg="1"/>
      <p:bldP spid="2" grpId="0"/>
      <p:bldP spid="12" grpId="0" animBg="1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/>
          <p:cNvCxnSpPr>
            <a:endCxn id="77" idx="1"/>
          </p:cNvCxnSpPr>
          <p:nvPr/>
        </p:nvCxnSpPr>
        <p:spPr>
          <a:xfrm>
            <a:off x="1909965" y="4054343"/>
            <a:ext cx="807552" cy="698883"/>
          </a:xfrm>
          <a:prstGeom prst="line">
            <a:avLst/>
          </a:prstGeom>
          <a:ln w="6350">
            <a:solidFill>
              <a:srgbClr val="3399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endCxn id="74" idx="1"/>
          </p:cNvCxnSpPr>
          <p:nvPr/>
        </p:nvCxnSpPr>
        <p:spPr>
          <a:xfrm flipV="1">
            <a:off x="2005854" y="3243946"/>
            <a:ext cx="662103" cy="388942"/>
          </a:xfrm>
          <a:prstGeom prst="line">
            <a:avLst/>
          </a:prstGeom>
          <a:ln w="6350">
            <a:solidFill>
              <a:srgbClr val="3399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49"/>
          <p:cNvGrpSpPr/>
          <p:nvPr/>
        </p:nvGrpSpPr>
        <p:grpSpPr>
          <a:xfrm>
            <a:off x="559710" y="2947905"/>
            <a:ext cx="1524215" cy="15242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3" name="直接连接符 2"/>
          <p:cNvCxnSpPr>
            <a:stCxn id="74" idx="0"/>
            <a:endCxn id="85" idx="3"/>
          </p:cNvCxnSpPr>
          <p:nvPr/>
        </p:nvCxnSpPr>
        <p:spPr>
          <a:xfrm flipV="1">
            <a:off x="3482678" y="2477853"/>
            <a:ext cx="1394690" cy="350594"/>
          </a:xfrm>
          <a:prstGeom prst="line">
            <a:avLst/>
          </a:prstGeom>
          <a:ln w="6350">
            <a:solidFill>
              <a:srgbClr val="3399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101" idx="3"/>
          </p:cNvCxnSpPr>
          <p:nvPr/>
        </p:nvCxnSpPr>
        <p:spPr>
          <a:xfrm>
            <a:off x="3617340" y="5102359"/>
            <a:ext cx="1260028" cy="814256"/>
          </a:xfrm>
          <a:prstGeom prst="line">
            <a:avLst/>
          </a:prstGeom>
          <a:ln w="6350">
            <a:solidFill>
              <a:srgbClr val="3399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95" idx="3"/>
          </p:cNvCxnSpPr>
          <p:nvPr/>
        </p:nvCxnSpPr>
        <p:spPr>
          <a:xfrm>
            <a:off x="4125343" y="4767077"/>
            <a:ext cx="752025" cy="5882"/>
          </a:xfrm>
          <a:prstGeom prst="line">
            <a:avLst/>
          </a:prstGeom>
          <a:ln w="6350">
            <a:solidFill>
              <a:srgbClr val="3399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89" idx="3"/>
          </p:cNvCxnSpPr>
          <p:nvPr/>
        </p:nvCxnSpPr>
        <p:spPr>
          <a:xfrm>
            <a:off x="4125343" y="3383277"/>
            <a:ext cx="752025" cy="249611"/>
          </a:xfrm>
          <a:prstGeom prst="line">
            <a:avLst/>
          </a:prstGeom>
          <a:ln w="6350">
            <a:solidFill>
              <a:srgbClr val="3399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六边形 84"/>
          <p:cNvSpPr/>
          <p:nvPr/>
        </p:nvSpPr>
        <p:spPr>
          <a:xfrm>
            <a:off x="4877368" y="2099857"/>
            <a:ext cx="3667606" cy="755991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grpSp>
        <p:nvGrpSpPr>
          <p:cNvPr id="4" name="组合 85"/>
          <p:cNvGrpSpPr/>
          <p:nvPr/>
        </p:nvGrpSpPr>
        <p:grpSpPr>
          <a:xfrm rot="16200000">
            <a:off x="5010371" y="1909935"/>
            <a:ext cx="1052718" cy="1106350"/>
            <a:chOff x="8439634" y="3544648"/>
            <a:chExt cx="1611146" cy="1817848"/>
          </a:xfrm>
        </p:grpSpPr>
        <p:sp>
          <p:nvSpPr>
            <p:cNvPr id="87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72" tIns="34286" rIns="68572" bIns="34286" numCol="1" anchor="t" anchorCtr="0" compatLnSpc="1"/>
            <a:lstStyle/>
            <a:p>
              <a:endParaRPr lang="zh-CN" altLang="en-US" sz="1280">
                <a:solidFill>
                  <a:prstClr val="black"/>
                </a:solidFill>
              </a:endParaRPr>
            </a:p>
          </p:txBody>
        </p:sp>
        <p:sp>
          <p:nvSpPr>
            <p:cNvPr id="88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39966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72" tIns="34286" rIns="68572" bIns="34286" numCol="1" anchor="t" anchorCtr="0" compatLnSpc="1"/>
            <a:lstStyle/>
            <a:p>
              <a:endParaRPr lang="zh-CN" altLang="en-US" sz="1280">
                <a:solidFill>
                  <a:prstClr val="black"/>
                </a:solidFill>
              </a:endParaRPr>
            </a:p>
          </p:txBody>
        </p:sp>
      </p:grpSp>
      <p:sp>
        <p:nvSpPr>
          <p:cNvPr id="63" name="文本框 37"/>
          <p:cNvSpPr>
            <a:spLocks noChangeArrowheads="1"/>
          </p:cNvSpPr>
          <p:nvPr/>
        </p:nvSpPr>
        <p:spPr bwMode="auto">
          <a:xfrm>
            <a:off x="5202335" y="2121729"/>
            <a:ext cx="649468" cy="71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6" tIns="45703" rIns="91406" bIns="4570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基础</a:t>
            </a:r>
            <a:endParaRPr lang="en-US" altLang="zh-CN" sz="1800" b="1" dirty="0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任务</a:t>
            </a:r>
          </a:p>
        </p:txBody>
      </p:sp>
      <p:sp>
        <p:nvSpPr>
          <p:cNvPr id="75" name="文本1"/>
          <p:cNvSpPr>
            <a:spLocks noChangeArrowheads="1"/>
          </p:cNvSpPr>
          <p:nvPr/>
        </p:nvSpPr>
        <p:spPr bwMode="gray">
          <a:xfrm>
            <a:off x="6126539" y="2219998"/>
            <a:ext cx="1502076" cy="540860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小球自由落体问题求解</a:t>
            </a:r>
            <a:endParaRPr lang="en-GB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89" name="六边形 88"/>
          <p:cNvSpPr/>
          <p:nvPr/>
        </p:nvSpPr>
        <p:spPr>
          <a:xfrm>
            <a:off x="4877368" y="3254893"/>
            <a:ext cx="3667606" cy="755991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grpSp>
        <p:nvGrpSpPr>
          <p:cNvPr id="6" name="组合 89"/>
          <p:cNvGrpSpPr/>
          <p:nvPr/>
        </p:nvGrpSpPr>
        <p:grpSpPr>
          <a:xfrm rot="16200000">
            <a:off x="5010371" y="3064971"/>
            <a:ext cx="1052718" cy="1106350"/>
            <a:chOff x="8439634" y="3544648"/>
            <a:chExt cx="1611146" cy="1817848"/>
          </a:xfrm>
        </p:grpSpPr>
        <p:sp>
          <p:nvSpPr>
            <p:cNvPr id="91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72" tIns="34286" rIns="68572" bIns="34286" numCol="1" anchor="t" anchorCtr="0" compatLnSpc="1"/>
            <a:lstStyle/>
            <a:p>
              <a:endParaRPr lang="zh-CN" altLang="en-US" sz="1280">
                <a:solidFill>
                  <a:prstClr val="black"/>
                </a:solidFill>
              </a:endParaRPr>
            </a:p>
          </p:txBody>
        </p:sp>
        <p:sp>
          <p:nvSpPr>
            <p:cNvPr id="92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8CC94C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72" tIns="34286" rIns="68572" bIns="34286" numCol="1" anchor="t" anchorCtr="0" compatLnSpc="1"/>
            <a:lstStyle/>
            <a:p>
              <a:endParaRPr lang="zh-CN" altLang="en-US" sz="1280">
                <a:solidFill>
                  <a:prstClr val="black"/>
                </a:solidFill>
              </a:endParaRPr>
            </a:p>
          </p:txBody>
        </p:sp>
      </p:grpSp>
      <p:sp>
        <p:nvSpPr>
          <p:cNvPr id="93" name="文本框 37"/>
          <p:cNvSpPr>
            <a:spLocks noChangeArrowheads="1"/>
          </p:cNvSpPr>
          <p:nvPr/>
        </p:nvSpPr>
        <p:spPr bwMode="auto">
          <a:xfrm>
            <a:off x="5216270" y="3297247"/>
            <a:ext cx="649468" cy="75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6" tIns="45703" rIns="91406" bIns="4570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挑战</a:t>
            </a:r>
            <a:endParaRPr lang="en-US" altLang="zh-CN" sz="1800" b="1" dirty="0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任务</a:t>
            </a:r>
          </a:p>
        </p:txBody>
      </p:sp>
      <p:sp>
        <p:nvSpPr>
          <p:cNvPr id="94" name="文本1"/>
          <p:cNvSpPr>
            <a:spLocks noChangeArrowheads="1"/>
          </p:cNvSpPr>
          <p:nvPr/>
        </p:nvSpPr>
        <p:spPr bwMode="gray">
          <a:xfrm>
            <a:off x="6126538" y="3375035"/>
            <a:ext cx="2286327" cy="540860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为研究提高篮球投篮命中率绘制抛物线</a:t>
            </a:r>
            <a:endParaRPr lang="en-GB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95" name="六边形 94"/>
          <p:cNvSpPr/>
          <p:nvPr/>
        </p:nvSpPr>
        <p:spPr>
          <a:xfrm>
            <a:off x="4877368" y="4394963"/>
            <a:ext cx="3667606" cy="755991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grpSp>
        <p:nvGrpSpPr>
          <p:cNvPr id="7" name="组合 95"/>
          <p:cNvGrpSpPr/>
          <p:nvPr/>
        </p:nvGrpSpPr>
        <p:grpSpPr>
          <a:xfrm rot="16200000">
            <a:off x="5010371" y="4205042"/>
            <a:ext cx="1052718" cy="1106350"/>
            <a:chOff x="8439634" y="3544648"/>
            <a:chExt cx="1611146" cy="1817848"/>
          </a:xfrm>
        </p:grpSpPr>
        <p:sp>
          <p:nvSpPr>
            <p:cNvPr id="97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72" tIns="34286" rIns="68572" bIns="34286" numCol="1" anchor="t" anchorCtr="0" compatLnSpc="1"/>
            <a:lstStyle/>
            <a:p>
              <a:endParaRPr lang="zh-CN" altLang="en-US" sz="1280">
                <a:solidFill>
                  <a:prstClr val="black"/>
                </a:solidFill>
              </a:endParaRPr>
            </a:p>
          </p:txBody>
        </p:sp>
        <p:sp>
          <p:nvSpPr>
            <p:cNvPr id="98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39966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72" tIns="34286" rIns="68572" bIns="34286" numCol="1" anchor="t" anchorCtr="0" compatLnSpc="1"/>
            <a:lstStyle/>
            <a:p>
              <a:endParaRPr lang="zh-CN" altLang="en-US" sz="1280">
                <a:solidFill>
                  <a:prstClr val="black"/>
                </a:solidFill>
              </a:endParaRPr>
            </a:p>
          </p:txBody>
        </p:sp>
      </p:grpSp>
      <p:sp>
        <p:nvSpPr>
          <p:cNvPr id="99" name="文本框 37"/>
          <p:cNvSpPr>
            <a:spLocks noChangeArrowheads="1"/>
          </p:cNvSpPr>
          <p:nvPr/>
        </p:nvSpPr>
        <p:spPr bwMode="auto">
          <a:xfrm>
            <a:off x="5202336" y="4421636"/>
            <a:ext cx="649468" cy="75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6" tIns="45703" rIns="91406" bIns="4570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基础</a:t>
            </a:r>
            <a:endParaRPr lang="en-US" altLang="zh-CN" sz="1800" b="1" dirty="0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任务</a:t>
            </a:r>
          </a:p>
        </p:txBody>
      </p:sp>
      <p:sp>
        <p:nvSpPr>
          <p:cNvPr id="100" name="文本1"/>
          <p:cNvSpPr>
            <a:spLocks noChangeArrowheads="1"/>
          </p:cNvSpPr>
          <p:nvPr/>
        </p:nvSpPr>
        <p:spPr bwMode="gray">
          <a:xfrm>
            <a:off x="6114685" y="4515106"/>
            <a:ext cx="1858884" cy="540860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通过记步计算消耗的能量</a:t>
            </a:r>
            <a:endParaRPr lang="en-GB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101" name="六边形 100"/>
          <p:cNvSpPr/>
          <p:nvPr/>
        </p:nvSpPr>
        <p:spPr>
          <a:xfrm>
            <a:off x="4877368" y="5538619"/>
            <a:ext cx="3667606" cy="755991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grpSp>
        <p:nvGrpSpPr>
          <p:cNvPr id="9" name="组合 101"/>
          <p:cNvGrpSpPr/>
          <p:nvPr/>
        </p:nvGrpSpPr>
        <p:grpSpPr>
          <a:xfrm rot="16200000">
            <a:off x="5010371" y="5348697"/>
            <a:ext cx="1052718" cy="1106350"/>
            <a:chOff x="8439634" y="3544648"/>
            <a:chExt cx="1611146" cy="1817848"/>
          </a:xfrm>
        </p:grpSpPr>
        <p:sp>
          <p:nvSpPr>
            <p:cNvPr id="103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72" tIns="34286" rIns="68572" bIns="34286" numCol="1" anchor="t" anchorCtr="0" compatLnSpc="1"/>
            <a:lstStyle/>
            <a:p>
              <a:endParaRPr lang="zh-CN" altLang="en-US" sz="1280">
                <a:solidFill>
                  <a:prstClr val="black"/>
                </a:solidFill>
              </a:endParaRPr>
            </a:p>
          </p:txBody>
        </p:sp>
        <p:sp>
          <p:nvSpPr>
            <p:cNvPr id="104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8CC94C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72" tIns="34286" rIns="68572" bIns="34286" numCol="1" anchor="t" anchorCtr="0" compatLnSpc="1"/>
            <a:lstStyle/>
            <a:p>
              <a:endParaRPr lang="zh-CN" altLang="en-US" sz="1280">
                <a:solidFill>
                  <a:prstClr val="black"/>
                </a:solidFill>
              </a:endParaRPr>
            </a:p>
          </p:txBody>
        </p:sp>
      </p:grpSp>
      <p:sp>
        <p:nvSpPr>
          <p:cNvPr id="105" name="文本框 37"/>
          <p:cNvSpPr>
            <a:spLocks noChangeArrowheads="1"/>
          </p:cNvSpPr>
          <p:nvPr/>
        </p:nvSpPr>
        <p:spPr bwMode="auto">
          <a:xfrm>
            <a:off x="5202336" y="5579646"/>
            <a:ext cx="649468" cy="75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6" tIns="45703" rIns="91406" bIns="4570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挑战</a:t>
            </a:r>
            <a:endParaRPr lang="en-US" altLang="zh-CN" sz="1800" b="1" dirty="0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任务</a:t>
            </a:r>
          </a:p>
        </p:txBody>
      </p:sp>
      <p:sp>
        <p:nvSpPr>
          <p:cNvPr id="106" name="文本1"/>
          <p:cNvSpPr>
            <a:spLocks noChangeArrowheads="1"/>
          </p:cNvSpPr>
          <p:nvPr/>
        </p:nvSpPr>
        <p:spPr bwMode="gray">
          <a:xfrm>
            <a:off x="6126538" y="5658760"/>
            <a:ext cx="2286327" cy="540860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滴滴打车车费预估</a:t>
            </a:r>
            <a:endParaRPr lang="en-GB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grpSp>
        <p:nvGrpSpPr>
          <p:cNvPr id="11" name="组合 55"/>
          <p:cNvGrpSpPr/>
          <p:nvPr/>
        </p:nvGrpSpPr>
        <p:grpSpPr>
          <a:xfrm>
            <a:off x="559708" y="2911207"/>
            <a:ext cx="1599841" cy="1599839"/>
            <a:chOff x="1752735" y="879940"/>
            <a:chExt cx="2070478" cy="2070476"/>
          </a:xfrm>
        </p:grpSpPr>
        <p:sp>
          <p:nvSpPr>
            <p:cNvPr id="58" name="同心圆 57"/>
            <p:cNvSpPr/>
            <p:nvPr/>
          </p:nvSpPr>
          <p:spPr>
            <a:xfrm rot="9000000">
              <a:off x="1850845" y="971517"/>
              <a:ext cx="1884863" cy="190629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7" name="同心圆 56"/>
            <p:cNvSpPr/>
            <p:nvPr/>
          </p:nvSpPr>
          <p:spPr>
            <a:xfrm>
              <a:off x="1752735" y="879940"/>
              <a:ext cx="2070478" cy="2070476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3" name="文本框 37"/>
          <p:cNvSpPr>
            <a:spLocks noChangeArrowheads="1"/>
          </p:cNvSpPr>
          <p:nvPr/>
        </p:nvSpPr>
        <p:spPr bwMode="auto">
          <a:xfrm>
            <a:off x="657903" y="3340995"/>
            <a:ext cx="1347951" cy="83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6" tIns="45703" rIns="91406" bIns="4570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</a:rPr>
              <a:t>两人一组</a:t>
            </a:r>
            <a:endParaRPr lang="en-US" altLang="zh-CN" sz="2000" b="1" dirty="0">
              <a:solidFill>
                <a:srgbClr val="466E8C"/>
              </a:solidFill>
              <a:latin typeface="楷体_GB2312" panose="02010609030101010101" charset="-122"/>
              <a:ea typeface="楷体_GB2312" panose="02010609030101010101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</a:rPr>
              <a:t>讨论合作</a:t>
            </a:r>
            <a:endParaRPr lang="en-US" altLang="zh-CN" sz="2000" b="1" dirty="0">
              <a:solidFill>
                <a:srgbClr val="466E8C"/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73" name="六边形 72"/>
          <p:cNvSpPr/>
          <p:nvPr/>
        </p:nvSpPr>
        <p:spPr>
          <a:xfrm>
            <a:off x="2459270" y="2874167"/>
            <a:ext cx="1869274" cy="725791"/>
          </a:xfrm>
          <a:prstGeom prst="hexagon">
            <a:avLst/>
          </a:prstGeom>
          <a:solidFill>
            <a:srgbClr val="339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74" name="Rectangle 60"/>
          <p:cNvSpPr>
            <a:spLocks noChangeArrowheads="1"/>
          </p:cNvSpPr>
          <p:nvPr/>
        </p:nvSpPr>
        <p:spPr bwMode="auto">
          <a:xfrm>
            <a:off x="2667957" y="2828447"/>
            <a:ext cx="16294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研究性学习中的问题</a:t>
            </a:r>
          </a:p>
        </p:txBody>
      </p:sp>
      <p:sp>
        <p:nvSpPr>
          <p:cNvPr id="76" name="六边形 75"/>
          <p:cNvSpPr/>
          <p:nvPr/>
        </p:nvSpPr>
        <p:spPr>
          <a:xfrm>
            <a:off x="2448931" y="4374636"/>
            <a:ext cx="1879613" cy="738154"/>
          </a:xfrm>
          <a:prstGeom prst="hexagon">
            <a:avLst/>
          </a:prstGeom>
          <a:solidFill>
            <a:srgbClr val="8CC9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77" name="Rectangle 60"/>
          <p:cNvSpPr>
            <a:spLocks noChangeArrowheads="1"/>
          </p:cNvSpPr>
          <p:nvPr/>
        </p:nvSpPr>
        <p:spPr bwMode="auto">
          <a:xfrm>
            <a:off x="2717517" y="4337727"/>
            <a:ext cx="13926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现实生活中的问题</a:t>
            </a:r>
          </a:p>
        </p:txBody>
      </p:sp>
      <p:sp>
        <p:nvSpPr>
          <p:cNvPr id="13" name="矩形 12"/>
          <p:cNvSpPr/>
          <p:nvPr/>
        </p:nvSpPr>
        <p:spPr>
          <a:xfrm rot="1299749">
            <a:off x="7696257" y="2030381"/>
            <a:ext cx="654730" cy="3807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ea typeface="楷体_GB2312" panose="02010609030101010101" charset="-122"/>
              </a:rPr>
              <a:t>必做</a:t>
            </a:r>
          </a:p>
        </p:txBody>
      </p:sp>
      <p:sp>
        <p:nvSpPr>
          <p:cNvPr id="53" name="矩形 52"/>
          <p:cNvSpPr/>
          <p:nvPr/>
        </p:nvSpPr>
        <p:spPr>
          <a:xfrm rot="1299749">
            <a:off x="7956411" y="4356310"/>
            <a:ext cx="654730" cy="3807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ea typeface="楷体_GB2312" panose="02010609030101010101" charset="-122"/>
              </a:rPr>
              <a:t>必做</a:t>
            </a:r>
          </a:p>
        </p:txBody>
      </p:sp>
      <p:sp>
        <p:nvSpPr>
          <p:cNvPr id="54" name="矩形 53"/>
          <p:cNvSpPr/>
          <p:nvPr/>
        </p:nvSpPr>
        <p:spPr>
          <a:xfrm>
            <a:off x="881062" y="1210469"/>
            <a:ext cx="492474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02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使用解析算法解决问题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63" grpId="0"/>
      <p:bldP spid="75" grpId="0"/>
      <p:bldP spid="89" grpId="0" animBg="1"/>
      <p:bldP spid="93" grpId="0"/>
      <p:bldP spid="94" grpId="0"/>
      <p:bldP spid="95" grpId="0" animBg="1"/>
      <p:bldP spid="99" grpId="0"/>
      <p:bldP spid="100" grpId="0"/>
      <p:bldP spid="101" grpId="0" animBg="1"/>
      <p:bldP spid="105" grpId="0"/>
      <p:bldP spid="106" grpId="0"/>
      <p:bldP spid="43" grpId="0"/>
      <p:bldP spid="73" grpId="0" animBg="1"/>
      <p:bldP spid="74" grpId="0"/>
      <p:bldP spid="76" grpId="0" animBg="1"/>
      <p:bldP spid="77" grpId="0"/>
      <p:bldP spid="13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881062" y="1210469"/>
            <a:ext cx="492474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02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使用解析算法解决问题</a:t>
            </a:r>
          </a:p>
        </p:txBody>
      </p:sp>
      <p:sp>
        <p:nvSpPr>
          <p:cNvPr id="33" name="文本1"/>
          <p:cNvSpPr>
            <a:spLocks noChangeArrowheads="1"/>
          </p:cNvSpPr>
          <p:nvPr/>
        </p:nvSpPr>
        <p:spPr bwMode="gray">
          <a:xfrm>
            <a:off x="881062" y="1822723"/>
            <a:ext cx="2726797" cy="33219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研究性学习中的问题</a:t>
            </a:r>
            <a:endParaRPr lang="en-GB" altLang="zh-CN" sz="2000" b="1" dirty="0">
              <a:solidFill>
                <a:srgbClr val="466E8C"/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34" name="文本1"/>
          <p:cNvSpPr>
            <a:spLocks noChangeArrowheads="1"/>
          </p:cNvSpPr>
          <p:nvPr/>
        </p:nvSpPr>
        <p:spPr bwMode="gray">
          <a:xfrm>
            <a:off x="881062" y="2261032"/>
            <a:ext cx="2756473" cy="33219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小球自由落体问题求解</a:t>
            </a:r>
            <a:endParaRPr lang="en-GB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35" name="流程图: 终止 34"/>
          <p:cNvSpPr/>
          <p:nvPr/>
        </p:nvSpPr>
        <p:spPr>
          <a:xfrm>
            <a:off x="6727510" y="1807438"/>
            <a:ext cx="1177731" cy="35844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开始</a:t>
            </a:r>
          </a:p>
        </p:txBody>
      </p:sp>
      <p:sp>
        <p:nvSpPr>
          <p:cNvPr id="36" name="流程图: 过程 35"/>
          <p:cNvSpPr/>
          <p:nvPr/>
        </p:nvSpPr>
        <p:spPr>
          <a:xfrm>
            <a:off x="6261180" y="2421992"/>
            <a:ext cx="2127676" cy="307234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h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←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500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g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←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9.8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39" name="流程图: 过程 38"/>
          <p:cNvSpPr/>
          <p:nvPr/>
        </p:nvSpPr>
        <p:spPr>
          <a:xfrm>
            <a:off x="6161405" y="2818130"/>
            <a:ext cx="2359025" cy="2252345"/>
          </a:xfrm>
          <a:prstGeom prst="flowChartProcess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chemeClr val="tx1"/>
              </a:solidFill>
            </a:endParaRPr>
          </a:p>
        </p:txBody>
      </p:sp>
      <p:sp>
        <p:nvSpPr>
          <p:cNvPr id="40" name="流程图: 终止 39"/>
          <p:cNvSpPr/>
          <p:nvPr/>
        </p:nvSpPr>
        <p:spPr>
          <a:xfrm>
            <a:off x="6745028" y="6077410"/>
            <a:ext cx="1177731" cy="35844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结束</a:t>
            </a:r>
          </a:p>
        </p:txBody>
      </p:sp>
      <p:cxnSp>
        <p:nvCxnSpPr>
          <p:cNvPr id="41" name="直接箭头连接符 40"/>
          <p:cNvCxnSpPr>
            <a:stCxn id="35" idx="2"/>
            <a:endCxn id="36" idx="0"/>
          </p:cNvCxnSpPr>
          <p:nvPr/>
        </p:nvCxnSpPr>
        <p:spPr>
          <a:xfrm>
            <a:off x="7317011" y="2165243"/>
            <a:ext cx="8255" cy="256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6" idx="2"/>
            <a:endCxn id="59" idx="0"/>
          </p:cNvCxnSpPr>
          <p:nvPr/>
        </p:nvCxnSpPr>
        <p:spPr>
          <a:xfrm>
            <a:off x="7325653" y="2729226"/>
            <a:ext cx="0" cy="251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59" idx="2"/>
            <a:endCxn id="55" idx="0"/>
          </p:cNvCxnSpPr>
          <p:nvPr/>
        </p:nvCxnSpPr>
        <p:spPr>
          <a:xfrm flipH="1">
            <a:off x="7325288" y="3632475"/>
            <a:ext cx="365" cy="208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56" idx="4"/>
            <a:endCxn id="40" idx="0"/>
          </p:cNvCxnSpPr>
          <p:nvPr/>
        </p:nvCxnSpPr>
        <p:spPr>
          <a:xfrm>
            <a:off x="7333894" y="5894075"/>
            <a:ext cx="0" cy="183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57" idx="2"/>
            <a:endCxn id="56" idx="1"/>
          </p:cNvCxnSpPr>
          <p:nvPr/>
        </p:nvCxnSpPr>
        <p:spPr>
          <a:xfrm flipH="1">
            <a:off x="7333894" y="4988471"/>
            <a:ext cx="649" cy="2657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流程图: 数据 55"/>
          <p:cNvSpPr/>
          <p:nvPr/>
        </p:nvSpPr>
        <p:spPr>
          <a:xfrm>
            <a:off x="5990513" y="5254262"/>
            <a:ext cx="2686762" cy="639813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输出最后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秒的位移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hh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57" name="流程图: 过程 56"/>
          <p:cNvSpPr/>
          <p:nvPr/>
        </p:nvSpPr>
        <p:spPr>
          <a:xfrm>
            <a:off x="6532212" y="4681237"/>
            <a:ext cx="1604661" cy="307234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hh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←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h-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hx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cxnSp>
        <p:nvCxnSpPr>
          <p:cNvPr id="58" name="直接箭头连接符 57"/>
          <p:cNvCxnSpPr>
            <a:stCxn id="55" idx="2"/>
            <a:endCxn id="57" idx="0"/>
          </p:cNvCxnSpPr>
          <p:nvPr/>
        </p:nvCxnSpPr>
        <p:spPr>
          <a:xfrm>
            <a:off x="7324653" y="4459727"/>
            <a:ext cx="9890" cy="2215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4" cstate="print"/>
          <a:srcRect b="42257"/>
          <a:stretch>
            <a:fillRect/>
          </a:stretch>
        </p:blipFill>
        <p:spPr>
          <a:xfrm>
            <a:off x="907358" y="3366053"/>
            <a:ext cx="3241172" cy="12866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1" name="流程图: 过程 60"/>
          <p:cNvSpPr/>
          <p:nvPr/>
        </p:nvSpPr>
        <p:spPr>
          <a:xfrm>
            <a:off x="881062" y="3891510"/>
            <a:ext cx="1809579" cy="365761"/>
          </a:xfrm>
          <a:prstGeom prst="flowChartProcess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chemeClr val="tx1"/>
              </a:solidFill>
            </a:endParaRPr>
          </a:p>
        </p:txBody>
      </p:sp>
      <p:sp>
        <p:nvSpPr>
          <p:cNvPr id="62" name="TextBox 3"/>
          <p:cNvSpPr txBox="1"/>
          <p:nvPr/>
        </p:nvSpPr>
        <p:spPr>
          <a:xfrm>
            <a:off x="907358" y="2941691"/>
            <a:ext cx="1214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程序代码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5" cstate="print"/>
          <a:srcRect l="1" t="59270" r="12991" b="22755"/>
          <a:stretch>
            <a:fillRect/>
          </a:stretch>
        </p:blipFill>
        <p:spPr>
          <a:xfrm>
            <a:off x="929794" y="5574169"/>
            <a:ext cx="4902383" cy="5369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4" name="TextBox 3"/>
          <p:cNvSpPr txBox="1"/>
          <p:nvPr/>
        </p:nvSpPr>
        <p:spPr>
          <a:xfrm>
            <a:off x="907358" y="5132790"/>
            <a:ext cx="162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运行结果</a:t>
            </a:r>
          </a:p>
        </p:txBody>
      </p:sp>
      <p:sp>
        <p:nvSpPr>
          <p:cNvPr id="65" name="矩形 64"/>
          <p:cNvSpPr/>
          <p:nvPr/>
        </p:nvSpPr>
        <p:spPr>
          <a:xfrm>
            <a:off x="6628753" y="1250035"/>
            <a:ext cx="1375243" cy="380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多次推导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  <p:sp>
        <p:nvSpPr>
          <p:cNvPr id="9" name="流程图: 过程 8"/>
          <p:cNvSpPr/>
          <p:nvPr/>
        </p:nvSpPr>
        <p:spPr>
          <a:xfrm>
            <a:off x="6261735" y="3839845"/>
            <a:ext cx="2127885" cy="61150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6396990" y="3848735"/>
          <a:ext cx="184848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6" imgW="28956000" imgH="9448800" progId="Equation.3">
                  <p:embed/>
                </p:oleObj>
              </mc:Choice>
              <mc:Fallback>
                <p:oleObj r:id="rId6" imgW="28956000" imgH="9448800" progId="Equation.3">
                  <p:embed/>
                  <p:pic>
                    <p:nvPicPr>
                      <p:cNvPr id="0" name="图片 7" descr="image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96990" y="3848735"/>
                        <a:ext cx="1848485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575" y="2941955"/>
            <a:ext cx="1621790" cy="670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 bldLvl="0" animBg="1"/>
      <p:bldP spid="36" grpId="0" bldLvl="0" animBg="1"/>
      <p:bldP spid="39" grpId="0" bldLvl="0" animBg="1"/>
      <p:bldP spid="40" grpId="0" animBg="1"/>
      <p:bldP spid="56" grpId="0" animBg="1"/>
      <p:bldP spid="57" grpId="0" animBg="1"/>
      <p:bldP spid="61" grpId="0" animBg="1"/>
      <p:bldP spid="62" grpId="0"/>
      <p:bldP spid="64" grpId="0"/>
      <p:bldP spid="65" grpId="0" bldLvl="0" animBg="1"/>
      <p:bldP spid="9" grpId="0" bldLvl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881062" y="1210469"/>
            <a:ext cx="492474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02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使用解析算法解决问题</a:t>
            </a:r>
          </a:p>
        </p:txBody>
      </p:sp>
      <p:sp>
        <p:nvSpPr>
          <p:cNvPr id="33" name="文本1"/>
          <p:cNvSpPr>
            <a:spLocks noChangeArrowheads="1"/>
          </p:cNvSpPr>
          <p:nvPr/>
        </p:nvSpPr>
        <p:spPr bwMode="gray">
          <a:xfrm>
            <a:off x="881062" y="1832959"/>
            <a:ext cx="2662740" cy="33219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现实生活中的问题</a:t>
            </a:r>
            <a:endParaRPr lang="en-GB" altLang="zh-CN" sz="2000" b="1" dirty="0">
              <a:solidFill>
                <a:srgbClr val="466E8C"/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pic>
        <p:nvPicPr>
          <p:cNvPr id="34" name="图片 33" descr="C:\Users\liuzhaobin\Desktop\ppt图\QQ截图20190815160137.pngQQ截图2019081516013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5198" y="3470910"/>
            <a:ext cx="4052570" cy="17564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5" name="文本1"/>
          <p:cNvSpPr>
            <a:spLocks noChangeArrowheads="1"/>
          </p:cNvSpPr>
          <p:nvPr/>
        </p:nvSpPr>
        <p:spPr bwMode="gray">
          <a:xfrm>
            <a:off x="880622" y="2397605"/>
            <a:ext cx="3475121" cy="33219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通过记步计算消耗的热量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（注：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1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kcal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＝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4.1868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kJ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）</a:t>
            </a:r>
          </a:p>
        </p:txBody>
      </p:sp>
      <p:sp>
        <p:nvSpPr>
          <p:cNvPr id="36" name="流程图: 终止 35"/>
          <p:cNvSpPr/>
          <p:nvPr/>
        </p:nvSpPr>
        <p:spPr>
          <a:xfrm>
            <a:off x="6542742" y="1962330"/>
            <a:ext cx="1177731" cy="35844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开始</a:t>
            </a:r>
          </a:p>
        </p:txBody>
      </p:sp>
      <p:sp>
        <p:nvSpPr>
          <p:cNvPr id="37" name="流程图: 过程 36"/>
          <p:cNvSpPr/>
          <p:nvPr/>
        </p:nvSpPr>
        <p:spPr>
          <a:xfrm>
            <a:off x="5635422" y="4435275"/>
            <a:ext cx="2983040" cy="767844"/>
          </a:xfrm>
          <a:prstGeom prst="flowChartProcess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流程图: 终止 37"/>
          <p:cNvSpPr/>
          <p:nvPr/>
        </p:nvSpPr>
        <p:spPr>
          <a:xfrm>
            <a:off x="6557124" y="6248794"/>
            <a:ext cx="1177731" cy="35844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结束</a:t>
            </a: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7106004" y="2320771"/>
            <a:ext cx="0" cy="230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7106004" y="2858274"/>
            <a:ext cx="0" cy="3091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7106005" y="3474672"/>
            <a:ext cx="203" cy="331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7131608" y="5995368"/>
            <a:ext cx="2234" cy="252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7131608" y="5088967"/>
            <a:ext cx="0" cy="358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流程图: 数据 43"/>
          <p:cNvSpPr/>
          <p:nvPr/>
        </p:nvSpPr>
        <p:spPr>
          <a:xfrm>
            <a:off x="5601264" y="5450008"/>
            <a:ext cx="3113748" cy="551897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输出消耗的热量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calorie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7120387" y="4303049"/>
            <a:ext cx="203" cy="307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流程图: 过程 53"/>
          <p:cNvSpPr/>
          <p:nvPr/>
        </p:nvSpPr>
        <p:spPr>
          <a:xfrm>
            <a:off x="5647581" y="3796976"/>
            <a:ext cx="2895620" cy="506072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步长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stepLength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←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0.6,   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←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0.8214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55" name="流程图: 数据 54"/>
          <p:cNvSpPr/>
          <p:nvPr/>
        </p:nvSpPr>
        <p:spPr>
          <a:xfrm>
            <a:off x="5570729" y="2551040"/>
            <a:ext cx="3144282" cy="307234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输入体重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weight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56" name="流程图: 过程 55"/>
          <p:cNvSpPr/>
          <p:nvPr/>
        </p:nvSpPr>
        <p:spPr>
          <a:xfrm>
            <a:off x="945515" y="4733290"/>
            <a:ext cx="3836670" cy="189230"/>
          </a:xfrm>
          <a:prstGeom prst="flowChartProcess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chemeClr val="tx1"/>
              </a:solidFill>
            </a:endParaRPr>
          </a:p>
        </p:txBody>
      </p:sp>
      <p:sp>
        <p:nvSpPr>
          <p:cNvPr id="57" name="TextBox 3"/>
          <p:cNvSpPr txBox="1"/>
          <p:nvPr/>
        </p:nvSpPr>
        <p:spPr>
          <a:xfrm>
            <a:off x="854585" y="3025208"/>
            <a:ext cx="1631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程序代码</a:t>
            </a:r>
          </a:p>
        </p:txBody>
      </p:sp>
      <p:sp>
        <p:nvSpPr>
          <p:cNvPr id="58" name="流程图: 数据 57"/>
          <p:cNvSpPr/>
          <p:nvPr/>
        </p:nvSpPr>
        <p:spPr>
          <a:xfrm>
            <a:off x="5660369" y="3167437"/>
            <a:ext cx="2768892" cy="307234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输入步数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step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pic>
        <p:nvPicPr>
          <p:cNvPr id="60" name="图片 59" descr="C:\Users\liuzhaobin\Desktop\ppt图\QQ截图20190815160313.pngQQ截图20190815160313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94109" y="5703582"/>
            <a:ext cx="3361055" cy="903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1" name="TextBox 3"/>
          <p:cNvSpPr txBox="1"/>
          <p:nvPr/>
        </p:nvSpPr>
        <p:spPr>
          <a:xfrm>
            <a:off x="854585" y="5265015"/>
            <a:ext cx="1279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运行结果</a:t>
            </a:r>
          </a:p>
        </p:txBody>
      </p:sp>
      <p:sp>
        <p:nvSpPr>
          <p:cNvPr id="65" name="矩形 64"/>
          <p:cNvSpPr/>
          <p:nvPr/>
        </p:nvSpPr>
        <p:spPr>
          <a:xfrm>
            <a:off x="6068137" y="1449399"/>
            <a:ext cx="2149465" cy="380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构建科学解析式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  <p:pic>
        <p:nvPicPr>
          <p:cNvPr id="2" name="图片 1" descr="图片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710" y="4610100"/>
            <a:ext cx="2938145" cy="7740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 animBg="1"/>
      <p:bldP spid="56" grpId="0" bldLvl="0" animBg="1"/>
      <p:bldP spid="57" grpId="0"/>
      <p:bldP spid="61" grpId="0"/>
      <p:bldP spid="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881062" y="1210469"/>
            <a:ext cx="492474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02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使用解析算法解决问题</a:t>
            </a:r>
          </a:p>
        </p:txBody>
      </p:sp>
      <p:sp>
        <p:nvSpPr>
          <p:cNvPr id="40" name="文本1"/>
          <p:cNvSpPr>
            <a:spLocks noChangeArrowheads="1"/>
          </p:cNvSpPr>
          <p:nvPr/>
        </p:nvSpPr>
        <p:spPr bwMode="gray">
          <a:xfrm>
            <a:off x="881062" y="1822723"/>
            <a:ext cx="2726797" cy="33219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研究性学习中的问题</a:t>
            </a:r>
            <a:endParaRPr lang="en-GB" altLang="zh-CN" sz="2000" b="1" dirty="0">
              <a:solidFill>
                <a:srgbClr val="466E8C"/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0977" y="2613211"/>
            <a:ext cx="3030128" cy="25648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1"/>
          <p:cNvSpPr>
            <a:spLocks noChangeArrowheads="1"/>
          </p:cNvSpPr>
          <p:nvPr/>
        </p:nvSpPr>
        <p:spPr bwMode="gray">
          <a:xfrm>
            <a:off x="881062" y="2188374"/>
            <a:ext cx="3836118" cy="33219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研究提高篮球投篮命中率问题</a:t>
            </a:r>
            <a:endParaRPr lang="en-GB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43" name="流程图: 终止 42"/>
          <p:cNvSpPr/>
          <p:nvPr/>
        </p:nvSpPr>
        <p:spPr>
          <a:xfrm>
            <a:off x="6506019" y="1379702"/>
            <a:ext cx="1020871" cy="268999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开始</a:t>
            </a:r>
          </a:p>
        </p:txBody>
      </p:sp>
      <p:sp>
        <p:nvSpPr>
          <p:cNvPr id="44" name="流程图: 过程 43"/>
          <p:cNvSpPr/>
          <p:nvPr/>
        </p:nvSpPr>
        <p:spPr>
          <a:xfrm>
            <a:off x="5448086" y="1836905"/>
            <a:ext cx="3141602" cy="268999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x0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←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-400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y0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←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-100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56" name="流程图: 终止 55"/>
          <p:cNvSpPr/>
          <p:nvPr/>
        </p:nvSpPr>
        <p:spPr>
          <a:xfrm>
            <a:off x="6584213" y="6546621"/>
            <a:ext cx="970071" cy="22265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结束</a:t>
            </a:r>
          </a:p>
        </p:txBody>
      </p:sp>
      <p:cxnSp>
        <p:nvCxnSpPr>
          <p:cNvPr id="58" name="直接箭头连接符 57"/>
          <p:cNvCxnSpPr>
            <a:stCxn id="43" idx="2"/>
            <a:endCxn id="44" idx="0"/>
          </p:cNvCxnSpPr>
          <p:nvPr/>
        </p:nvCxnSpPr>
        <p:spPr>
          <a:xfrm>
            <a:off x="7016455" y="1648701"/>
            <a:ext cx="2432" cy="188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4" idx="2"/>
          </p:cNvCxnSpPr>
          <p:nvPr/>
        </p:nvCxnSpPr>
        <p:spPr>
          <a:xfrm flipH="1">
            <a:off x="7018323" y="2105904"/>
            <a:ext cx="564" cy="2032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65" idx="2"/>
            <a:endCxn id="73" idx="0"/>
          </p:cNvCxnSpPr>
          <p:nvPr/>
        </p:nvCxnSpPr>
        <p:spPr>
          <a:xfrm flipH="1">
            <a:off x="7018068" y="2552253"/>
            <a:ext cx="820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63" idx="4"/>
            <a:endCxn id="56" idx="0"/>
          </p:cNvCxnSpPr>
          <p:nvPr/>
        </p:nvCxnSpPr>
        <p:spPr>
          <a:xfrm>
            <a:off x="7062993" y="6382512"/>
            <a:ext cx="6256" cy="164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67" idx="2"/>
            <a:endCxn id="72" idx="0"/>
          </p:cNvCxnSpPr>
          <p:nvPr/>
        </p:nvCxnSpPr>
        <p:spPr>
          <a:xfrm>
            <a:off x="7030408" y="3839465"/>
            <a:ext cx="15641" cy="254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数据 62"/>
          <p:cNvSpPr/>
          <p:nvPr/>
        </p:nvSpPr>
        <p:spPr>
          <a:xfrm>
            <a:off x="5710704" y="5816856"/>
            <a:ext cx="2704578" cy="56565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绘制抛物线并标注坐标</a:t>
            </a:r>
          </a:p>
        </p:txBody>
      </p:sp>
      <p:cxnSp>
        <p:nvCxnSpPr>
          <p:cNvPr id="64" name="直接箭头连接符 63"/>
          <p:cNvCxnSpPr>
            <a:stCxn id="73" idx="2"/>
            <a:endCxn id="67" idx="0"/>
          </p:cNvCxnSpPr>
          <p:nvPr/>
        </p:nvCxnSpPr>
        <p:spPr>
          <a:xfrm>
            <a:off x="7018068" y="3331461"/>
            <a:ext cx="12340" cy="1889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流程图: 过程 64"/>
          <p:cNvSpPr/>
          <p:nvPr/>
        </p:nvSpPr>
        <p:spPr>
          <a:xfrm>
            <a:off x="5286158" y="2265415"/>
            <a:ext cx="3465460" cy="286838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V0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←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100,Ɵ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←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60,a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←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9.8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66" name="TextBox 3"/>
          <p:cNvSpPr txBox="1"/>
          <p:nvPr/>
        </p:nvSpPr>
        <p:spPr>
          <a:xfrm>
            <a:off x="876656" y="2618853"/>
            <a:ext cx="134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程序代码</a:t>
            </a:r>
          </a:p>
        </p:txBody>
      </p:sp>
      <p:sp>
        <p:nvSpPr>
          <p:cNvPr id="67" name="流程图: 决策 66"/>
          <p:cNvSpPr/>
          <p:nvPr/>
        </p:nvSpPr>
        <p:spPr>
          <a:xfrm>
            <a:off x="6264967" y="3520443"/>
            <a:ext cx="1530882" cy="31902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t&lt;20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cxnSp>
        <p:nvCxnSpPr>
          <p:cNvPr id="68" name="肘形连接符 38"/>
          <p:cNvCxnSpPr>
            <a:stCxn id="79" idx="1"/>
            <a:endCxn id="67" idx="1"/>
          </p:cNvCxnSpPr>
          <p:nvPr/>
        </p:nvCxnSpPr>
        <p:spPr>
          <a:xfrm rot="10800000">
            <a:off x="6264968" y="3679954"/>
            <a:ext cx="21409" cy="1596914"/>
          </a:xfrm>
          <a:prstGeom prst="bentConnector3">
            <a:avLst>
              <a:gd name="adj1" fmla="val 352577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1"/>
          <p:cNvSpPr>
            <a:spLocks noChangeArrowheads="1"/>
          </p:cNvSpPr>
          <p:nvPr/>
        </p:nvSpPr>
        <p:spPr bwMode="gray">
          <a:xfrm>
            <a:off x="6736186" y="3895647"/>
            <a:ext cx="253721" cy="19186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是</a:t>
            </a:r>
            <a:endParaRPr lang="en-GB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70" name="文本1"/>
          <p:cNvSpPr>
            <a:spLocks noChangeArrowheads="1"/>
          </p:cNvSpPr>
          <p:nvPr/>
        </p:nvSpPr>
        <p:spPr bwMode="gray">
          <a:xfrm>
            <a:off x="7766856" y="3450422"/>
            <a:ext cx="253721" cy="176860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否</a:t>
            </a:r>
            <a:endParaRPr lang="en-GB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流程图: 过程 71"/>
              <p:cNvSpPr/>
              <p:nvPr/>
            </p:nvSpPr>
            <p:spPr>
              <a:xfrm>
                <a:off x="5626230" y="4093467"/>
                <a:ext cx="2839638" cy="788820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x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 ← </a:t>
                </a:r>
                <a:r>
                  <a:rPr lang="fr-FR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x0+v0x</a:t>
                </a:r>
                <a14:m>
                  <m:oMath xmlns:m="http://schemas.openxmlformats.org/officeDocument/2006/math">
                    <m:r>
                      <a:rPr lang="fr-FR" altLang="zh-CN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×</m:t>
                    </m:r>
                  </m:oMath>
                </a14:m>
                <a:r>
                  <a:rPr lang="fr-FR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t</a:t>
                </a:r>
              </a:p>
              <a:p>
                <a:pPr algn="ctr"/>
                <a:r>
                  <a:rPr lang="fr-FR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y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← </a:t>
                </a:r>
                <a:r>
                  <a:rPr lang="fr-FR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y0+v0y</a:t>
                </a:r>
                <a14:m>
                  <m:oMath xmlns:m="http://schemas.openxmlformats.org/officeDocument/2006/math">
                    <m:r>
                      <a:rPr lang="fr-FR" altLang="zh-CN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×</m:t>
                    </m:r>
                  </m:oMath>
                </a14:m>
                <a:r>
                  <a:rPr lang="fr-FR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t+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altLang="zh-CN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ea typeface="楷体_GB2312" pitchFamily="49" charset="-122"/>
                          </a:rPr>
                        </m:ctrlPr>
                      </m:fPr>
                      <m:num>
                        <m:r>
                          <a:rPr lang="en-US" altLang="zh-CN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2</m:t>
                        </m:r>
                      </m:den>
                    </m:f>
                    <m:r>
                      <a:rPr lang="fr-FR" altLang="zh-CN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×</m:t>
                    </m:r>
                  </m:oMath>
                </a14:m>
                <a:r>
                  <a:rPr lang="fr-FR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a</a:t>
                </a:r>
                <a14:m>
                  <m:oMath xmlns:m="http://schemas.openxmlformats.org/officeDocument/2006/math">
                    <m:r>
                      <a:rPr lang="fr-FR" altLang="zh-CN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×</m:t>
                    </m:r>
                  </m:oMath>
                </a14:m>
                <a:r>
                  <a:rPr lang="fr-FR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t2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72" name="流程图: 过程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230" y="4093467"/>
                <a:ext cx="2839638" cy="788820"/>
              </a:xfrm>
              <a:prstGeom prst="flowChartProcess">
                <a:avLst/>
              </a:prstGeom>
              <a:blipFill rotWithShape="0">
                <a:blip r:embed="rId4" cstate="print"/>
                <a:stretch>
                  <a:fillRect t="-3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流程图: 过程 72"/>
              <p:cNvSpPr/>
              <p:nvPr/>
            </p:nvSpPr>
            <p:spPr>
              <a:xfrm>
                <a:off x="6029816" y="2761803"/>
                <a:ext cx="1976504" cy="569658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v0x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←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v0</a:t>
                </a:r>
                <a14:m>
                  <m:oMath xmlns:m="http://schemas.openxmlformats.org/officeDocument/2006/math">
                    <m:r>
                      <a:rPr lang="fr-FR" altLang="zh-CN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×</m:t>
                    </m:r>
                  </m:oMath>
                </a14:m>
                <a:r>
                  <a:rPr lang="en-US" altLang="zh-CN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cosƟ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v0y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←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v0 </a:t>
                </a:r>
                <a14:m>
                  <m:oMath xmlns:m="http://schemas.openxmlformats.org/officeDocument/2006/math">
                    <m:r>
                      <a:rPr lang="fr-FR" altLang="zh-CN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×</m:t>
                    </m:r>
                  </m:oMath>
                </a14:m>
                <a:r>
                  <a:rPr lang="en-US" altLang="zh-CN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 pitchFamily="49" charset="-122"/>
                  </a:rPr>
                  <a:t>sinƟ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73" name="流程图: 过程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816" y="2761803"/>
                <a:ext cx="1976504" cy="569658"/>
              </a:xfrm>
              <a:prstGeom prst="flowChartProcess">
                <a:avLst/>
              </a:prstGeom>
              <a:blipFill rotWithShape="0">
                <a:blip r:embed="rId5" cstate="print"/>
                <a:stretch>
                  <a:fillRect t="-17895" b="-263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4" name="流程图: 过程 73"/>
          <p:cNvSpPr/>
          <p:nvPr/>
        </p:nvSpPr>
        <p:spPr>
          <a:xfrm>
            <a:off x="2006527" y="3814684"/>
            <a:ext cx="2237756" cy="1003570"/>
          </a:xfrm>
          <a:prstGeom prst="flowChartProcess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776508" y="1159833"/>
            <a:ext cx="1228018" cy="561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多次重复解析计算</a:t>
            </a:r>
          </a:p>
        </p:txBody>
      </p:sp>
      <p:sp>
        <p:nvSpPr>
          <p:cNvPr id="76" name="TextBox 3"/>
          <p:cNvSpPr txBox="1"/>
          <p:nvPr/>
        </p:nvSpPr>
        <p:spPr>
          <a:xfrm>
            <a:off x="876921" y="5300742"/>
            <a:ext cx="173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运行结果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2581" y="5300011"/>
            <a:ext cx="2542778" cy="13850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8" name="直接箭头连接符 77"/>
          <p:cNvCxnSpPr>
            <a:stCxn id="72" idx="2"/>
            <a:endCxn id="79" idx="0"/>
          </p:cNvCxnSpPr>
          <p:nvPr/>
        </p:nvCxnSpPr>
        <p:spPr>
          <a:xfrm flipH="1">
            <a:off x="7041112" y="4882287"/>
            <a:ext cx="4937" cy="1950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流程图: 过程 78"/>
          <p:cNvSpPr/>
          <p:nvPr/>
        </p:nvSpPr>
        <p:spPr>
          <a:xfrm>
            <a:off x="6286376" y="5077313"/>
            <a:ext cx="1509472" cy="39911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←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t+1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cxnSp>
        <p:nvCxnSpPr>
          <p:cNvPr id="149" name="直接连接符 148"/>
          <p:cNvCxnSpPr>
            <a:stCxn id="73" idx="3"/>
          </p:cNvCxnSpPr>
          <p:nvPr/>
        </p:nvCxnSpPr>
        <p:spPr>
          <a:xfrm>
            <a:off x="8006320" y="3046632"/>
            <a:ext cx="5547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8561113" y="3046632"/>
            <a:ext cx="0" cy="25517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8561113" y="5598351"/>
            <a:ext cx="1862" cy="11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flipH="1">
            <a:off x="7080885" y="5598351"/>
            <a:ext cx="148023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endCxn id="63" idx="1"/>
          </p:cNvCxnSpPr>
          <p:nvPr/>
        </p:nvCxnSpPr>
        <p:spPr>
          <a:xfrm>
            <a:off x="7062993" y="5579745"/>
            <a:ext cx="0" cy="237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图: 过程 54"/>
          <p:cNvSpPr/>
          <p:nvPr/>
        </p:nvSpPr>
        <p:spPr>
          <a:xfrm>
            <a:off x="5353496" y="2638548"/>
            <a:ext cx="3314253" cy="3012476"/>
          </a:xfrm>
          <a:prstGeom prst="flowChartProcess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6" grpId="0"/>
      <p:bldP spid="74" grpId="0" animBg="1"/>
      <p:bldP spid="75" grpId="0" animBg="1"/>
      <p:bldP spid="76" grpId="0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881062" y="1210469"/>
            <a:ext cx="492474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02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使用解析算法解决问题</a:t>
            </a:r>
          </a:p>
        </p:txBody>
      </p:sp>
      <p:sp>
        <p:nvSpPr>
          <p:cNvPr id="54" name="文本1"/>
          <p:cNvSpPr>
            <a:spLocks noChangeArrowheads="1"/>
          </p:cNvSpPr>
          <p:nvPr/>
        </p:nvSpPr>
        <p:spPr bwMode="gray">
          <a:xfrm>
            <a:off x="881062" y="1832959"/>
            <a:ext cx="2662740" cy="33219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现实生活中的问题</a:t>
            </a:r>
            <a:endParaRPr lang="en-GB" altLang="zh-CN" sz="2000" b="1" dirty="0">
              <a:solidFill>
                <a:srgbClr val="466E8C"/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56" name="文本1"/>
          <p:cNvSpPr>
            <a:spLocks noChangeArrowheads="1"/>
          </p:cNvSpPr>
          <p:nvPr/>
        </p:nvSpPr>
        <p:spPr bwMode="gray">
          <a:xfrm>
            <a:off x="881062" y="2270847"/>
            <a:ext cx="2707252" cy="33219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滴滴打车车费预估</a:t>
            </a:r>
            <a:endParaRPr lang="en-GB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58" name="流程图: 终止 57"/>
          <p:cNvSpPr/>
          <p:nvPr/>
        </p:nvSpPr>
        <p:spPr>
          <a:xfrm>
            <a:off x="6249322" y="1814671"/>
            <a:ext cx="1177731" cy="35844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开始</a:t>
            </a:r>
          </a:p>
        </p:txBody>
      </p:sp>
      <p:sp>
        <p:nvSpPr>
          <p:cNvPr id="59" name="流程图: 过程 58"/>
          <p:cNvSpPr/>
          <p:nvPr/>
        </p:nvSpPr>
        <p:spPr>
          <a:xfrm>
            <a:off x="4572000" y="3164307"/>
            <a:ext cx="4505325" cy="2224124"/>
          </a:xfrm>
          <a:prstGeom prst="flowChartProcess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ea typeface="楷体_GB2312" panose="02010609030101010101" charset="-122"/>
            </a:endParaRPr>
          </a:p>
        </p:txBody>
      </p:sp>
      <p:sp>
        <p:nvSpPr>
          <p:cNvPr id="60" name="流程图: 数据 59"/>
          <p:cNvSpPr/>
          <p:nvPr/>
        </p:nvSpPr>
        <p:spPr>
          <a:xfrm>
            <a:off x="5200820" y="2786738"/>
            <a:ext cx="3278908" cy="307234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输入路程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和时长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t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61" name="流程图: 终止 60"/>
          <p:cNvSpPr/>
          <p:nvPr/>
        </p:nvSpPr>
        <p:spPr>
          <a:xfrm>
            <a:off x="6322973" y="6129727"/>
            <a:ext cx="1177731" cy="35844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结束</a:t>
            </a:r>
          </a:p>
        </p:txBody>
      </p:sp>
      <p:cxnSp>
        <p:nvCxnSpPr>
          <p:cNvPr id="62" name="直接箭头连接符 61"/>
          <p:cNvCxnSpPr>
            <a:stCxn id="58" idx="2"/>
            <a:endCxn id="80" idx="1"/>
          </p:cNvCxnSpPr>
          <p:nvPr/>
        </p:nvCxnSpPr>
        <p:spPr>
          <a:xfrm>
            <a:off x="6838188" y="2173111"/>
            <a:ext cx="2086" cy="1621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80" idx="4"/>
            <a:endCxn id="60" idx="1"/>
          </p:cNvCxnSpPr>
          <p:nvPr/>
        </p:nvCxnSpPr>
        <p:spPr>
          <a:xfrm>
            <a:off x="6840274" y="2642534"/>
            <a:ext cx="0" cy="144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0" idx="4"/>
            <a:endCxn id="75" idx="0"/>
          </p:cNvCxnSpPr>
          <p:nvPr/>
        </p:nvCxnSpPr>
        <p:spPr>
          <a:xfrm>
            <a:off x="6840274" y="3093972"/>
            <a:ext cx="9899" cy="153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74" idx="4"/>
            <a:endCxn id="61" idx="0"/>
          </p:cNvCxnSpPr>
          <p:nvPr/>
        </p:nvCxnSpPr>
        <p:spPr>
          <a:xfrm>
            <a:off x="6899542" y="5912696"/>
            <a:ext cx="12297" cy="217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endCxn id="74" idx="1"/>
          </p:cNvCxnSpPr>
          <p:nvPr/>
        </p:nvCxnSpPr>
        <p:spPr>
          <a:xfrm>
            <a:off x="6899542" y="5297793"/>
            <a:ext cx="0" cy="307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流程图: 过程 71"/>
              <p:cNvSpPr/>
              <p:nvPr/>
            </p:nvSpPr>
            <p:spPr>
              <a:xfrm>
                <a:off x="4650819" y="3823754"/>
                <a:ext cx="1823262" cy="307234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/>
                  </a:rPr>
                  <a:t>f=1.7</a:t>
                </a:r>
                <a14:m>
                  <m:oMath xmlns:m="http://schemas.openxmlformats.org/officeDocument/2006/math">
                    <m:r>
                      <a:rPr lang="fr-FR" altLang="zh-CN" sz="16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×</m:t>
                    </m:r>
                  </m:oMath>
                </a14:m>
                <a:r>
                  <a:rPr lang="en-US" altLang="zh-CN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/>
                  </a:rPr>
                  <a:t>s+0.4</a:t>
                </a:r>
                <a14:m>
                  <m:oMath xmlns:m="http://schemas.openxmlformats.org/officeDocument/2006/math">
                    <m:r>
                      <a:rPr lang="fr-FR" altLang="zh-CN" sz="16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×</m:t>
                    </m:r>
                  </m:oMath>
                </a14:m>
                <a:r>
                  <a:rPr lang="en-US" altLang="zh-CN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/>
                  </a:rPr>
                  <a:t>t</a:t>
                </a:r>
                <a:endPara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_GB2312" pitchFamily="49" charset="-122"/>
                  <a:ea typeface="楷体_GB2312"/>
                </a:endParaRPr>
              </a:p>
            </p:txBody>
          </p:sp>
        </mc:Choice>
        <mc:Fallback xmlns="">
          <p:sp>
            <p:nvSpPr>
              <p:cNvPr id="72" name="流程图: 过程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819" y="3823754"/>
                <a:ext cx="1823262" cy="307234"/>
              </a:xfrm>
              <a:prstGeom prst="flowChartProcess">
                <a:avLst/>
              </a:prstGeom>
              <a:blipFill rotWithShape="0">
                <a:blip r:embed="rId3" cstate="print"/>
                <a:stretch>
                  <a:fillRect t="-9434" b="-24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4" name="流程图: 数据 73"/>
          <p:cNvSpPr/>
          <p:nvPr/>
        </p:nvSpPr>
        <p:spPr>
          <a:xfrm>
            <a:off x="5879666" y="5605462"/>
            <a:ext cx="2039752" cy="307234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输出车费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f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75" name="流程图: 决策 74"/>
          <p:cNvSpPr/>
          <p:nvPr/>
        </p:nvSpPr>
        <p:spPr>
          <a:xfrm>
            <a:off x="6045032" y="3247589"/>
            <a:ext cx="1610282" cy="728757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是否特殊时段</a:t>
            </a:r>
          </a:p>
        </p:txBody>
      </p:sp>
      <p:cxnSp>
        <p:nvCxnSpPr>
          <p:cNvPr id="76" name="直接箭头连接符 75"/>
          <p:cNvCxnSpPr>
            <a:endCxn id="85" idx="0"/>
          </p:cNvCxnSpPr>
          <p:nvPr/>
        </p:nvCxnSpPr>
        <p:spPr>
          <a:xfrm flipH="1">
            <a:off x="6840274" y="4207026"/>
            <a:ext cx="14006" cy="197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38"/>
          <p:cNvCxnSpPr>
            <a:stCxn id="75" idx="1"/>
            <a:endCxn id="72" idx="0"/>
          </p:cNvCxnSpPr>
          <p:nvPr/>
        </p:nvCxnSpPr>
        <p:spPr>
          <a:xfrm rot="10800000" flipV="1">
            <a:off x="5562450" y="3611968"/>
            <a:ext cx="482582" cy="21178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1"/>
          <p:cNvSpPr>
            <a:spLocks noChangeArrowheads="1"/>
          </p:cNvSpPr>
          <p:nvPr/>
        </p:nvSpPr>
        <p:spPr bwMode="gray">
          <a:xfrm>
            <a:off x="5683462" y="3368959"/>
            <a:ext cx="253721" cy="19186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是</a:t>
            </a:r>
            <a:endParaRPr lang="en-GB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79" name="文本1"/>
          <p:cNvSpPr>
            <a:spLocks noChangeArrowheads="1"/>
          </p:cNvSpPr>
          <p:nvPr/>
        </p:nvSpPr>
        <p:spPr bwMode="gray">
          <a:xfrm>
            <a:off x="7874156" y="3376459"/>
            <a:ext cx="253721" cy="176860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否</a:t>
            </a:r>
            <a:endParaRPr lang="en-GB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80" name="流程图: 数据 79"/>
          <p:cNvSpPr/>
          <p:nvPr/>
        </p:nvSpPr>
        <p:spPr>
          <a:xfrm>
            <a:off x="5601667" y="2335300"/>
            <a:ext cx="2477214" cy="307234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输入乘车时段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流程图: 过程 80"/>
              <p:cNvSpPr/>
              <p:nvPr/>
            </p:nvSpPr>
            <p:spPr>
              <a:xfrm>
                <a:off x="7385711" y="3823754"/>
                <a:ext cx="1617118" cy="307234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/>
                  </a:rPr>
                  <a:t>f=1.4</a:t>
                </a:r>
                <a14:m>
                  <m:oMath xmlns:m="http://schemas.openxmlformats.org/officeDocument/2006/math">
                    <m:r>
                      <a:rPr lang="fr-FR" altLang="zh-CN" sz="16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×</m:t>
                    </m:r>
                  </m:oMath>
                </a14:m>
                <a:r>
                  <a:rPr lang="en-US" altLang="zh-CN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/>
                  </a:rPr>
                  <a:t>s+0.4</a:t>
                </a:r>
                <a14:m>
                  <m:oMath xmlns:m="http://schemas.openxmlformats.org/officeDocument/2006/math">
                    <m:r>
                      <a:rPr lang="fr-FR" altLang="zh-CN" sz="16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×</m:t>
                    </m:r>
                  </m:oMath>
                </a14:m>
                <a:r>
                  <a:rPr lang="en-US" altLang="zh-CN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_GB2312" pitchFamily="49" charset="-122"/>
                    <a:ea typeface="楷体_GB2312"/>
                  </a:rPr>
                  <a:t>t</a:t>
                </a:r>
                <a:endPara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_GB2312" pitchFamily="49" charset="-122"/>
                  <a:ea typeface="楷体_GB2312"/>
                </a:endParaRPr>
              </a:p>
            </p:txBody>
          </p:sp>
        </mc:Choice>
        <mc:Fallback xmlns="">
          <p:sp>
            <p:nvSpPr>
              <p:cNvPr id="81" name="流程图: 过程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711" y="3823754"/>
                <a:ext cx="1617118" cy="307234"/>
              </a:xfrm>
              <a:prstGeom prst="flowChartProcess">
                <a:avLst/>
              </a:prstGeom>
              <a:blipFill rotWithShape="0">
                <a:blip r:embed="rId4" cstate="print"/>
                <a:stretch>
                  <a:fillRect l="-1873" t="-9434" r="-1498" b="-245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83" name="肘形连接符 38"/>
          <p:cNvCxnSpPr/>
          <p:nvPr/>
        </p:nvCxnSpPr>
        <p:spPr>
          <a:xfrm>
            <a:off x="7652694" y="3611137"/>
            <a:ext cx="541576" cy="219212"/>
          </a:xfrm>
          <a:prstGeom prst="bentConnector3">
            <a:avLst>
              <a:gd name="adj1" fmla="val 1000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流程图: 过程 83"/>
          <p:cNvSpPr/>
          <p:nvPr/>
        </p:nvSpPr>
        <p:spPr>
          <a:xfrm>
            <a:off x="4902254" y="4859389"/>
            <a:ext cx="1282305" cy="307234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f=9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85" name="流程图: 决策 84"/>
          <p:cNvSpPr/>
          <p:nvPr/>
        </p:nvSpPr>
        <p:spPr>
          <a:xfrm>
            <a:off x="5825435" y="4404382"/>
            <a:ext cx="2029678" cy="57910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f&lt;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基础费</a:t>
            </a:r>
          </a:p>
        </p:txBody>
      </p:sp>
      <p:cxnSp>
        <p:nvCxnSpPr>
          <p:cNvPr id="88" name="肘形连接符 38"/>
          <p:cNvCxnSpPr>
            <a:stCxn id="85" idx="1"/>
            <a:endCxn id="84" idx="0"/>
          </p:cNvCxnSpPr>
          <p:nvPr/>
        </p:nvCxnSpPr>
        <p:spPr>
          <a:xfrm rot="10800000" flipV="1">
            <a:off x="5543407" y="4693933"/>
            <a:ext cx="282028" cy="1654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1"/>
          <p:cNvSpPr>
            <a:spLocks noChangeArrowheads="1"/>
          </p:cNvSpPr>
          <p:nvPr/>
        </p:nvSpPr>
        <p:spPr bwMode="gray">
          <a:xfrm>
            <a:off x="5664418" y="4461744"/>
            <a:ext cx="253721" cy="19186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是</a:t>
            </a:r>
            <a:endParaRPr lang="en-GB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90" name="文本1"/>
          <p:cNvSpPr>
            <a:spLocks noChangeArrowheads="1"/>
          </p:cNvSpPr>
          <p:nvPr/>
        </p:nvSpPr>
        <p:spPr bwMode="gray">
          <a:xfrm>
            <a:off x="7855113" y="4469245"/>
            <a:ext cx="253721" cy="176860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否</a:t>
            </a:r>
            <a:endParaRPr lang="en-GB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cxnSp>
        <p:nvCxnSpPr>
          <p:cNvPr id="91" name="肘形连接符 38"/>
          <p:cNvCxnSpPr>
            <a:stCxn id="85" idx="3"/>
          </p:cNvCxnSpPr>
          <p:nvPr/>
        </p:nvCxnSpPr>
        <p:spPr>
          <a:xfrm flipH="1">
            <a:off x="6889271" y="4693934"/>
            <a:ext cx="965842" cy="594334"/>
          </a:xfrm>
          <a:prstGeom prst="bentConnector3">
            <a:avLst>
              <a:gd name="adj1" fmla="val -236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肘形 81"/>
          <p:cNvCxnSpPr>
            <a:stCxn id="84" idx="2"/>
          </p:cNvCxnSpPr>
          <p:nvPr/>
        </p:nvCxnSpPr>
        <p:spPr>
          <a:xfrm rot="16200000" flipH="1">
            <a:off x="6161668" y="4548361"/>
            <a:ext cx="121645" cy="13581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连接符: 肘形 85"/>
          <p:cNvCxnSpPr>
            <a:stCxn id="72" idx="2"/>
          </p:cNvCxnSpPr>
          <p:nvPr/>
        </p:nvCxnSpPr>
        <p:spPr>
          <a:xfrm rot="16200000" flipH="1">
            <a:off x="6189741" y="3503697"/>
            <a:ext cx="72240" cy="132682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86"/>
          <p:cNvCxnSpPr>
            <a:stCxn id="81" idx="2"/>
          </p:cNvCxnSpPr>
          <p:nvPr/>
        </p:nvCxnSpPr>
        <p:spPr>
          <a:xfrm rot="5400000">
            <a:off x="7484218" y="3487048"/>
            <a:ext cx="66112" cy="135399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图片 9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070" y="3147278"/>
            <a:ext cx="3583399" cy="23566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6" name="TextBox 3"/>
          <p:cNvSpPr txBox="1"/>
          <p:nvPr/>
        </p:nvSpPr>
        <p:spPr>
          <a:xfrm>
            <a:off x="847937" y="2708735"/>
            <a:ext cx="139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程序代码</a:t>
            </a:r>
          </a:p>
        </p:txBody>
      </p:sp>
      <p:sp>
        <p:nvSpPr>
          <p:cNvPr id="97" name="TextBox 3"/>
          <p:cNvSpPr txBox="1"/>
          <p:nvPr/>
        </p:nvSpPr>
        <p:spPr>
          <a:xfrm>
            <a:off x="895070" y="5497112"/>
            <a:ext cx="140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运行结果</a:t>
            </a:r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6" cstate="print"/>
          <a:srcRect t="45656" r="23122" b="18377"/>
          <a:stretch>
            <a:fillRect/>
          </a:stretch>
        </p:blipFill>
        <p:spPr>
          <a:xfrm>
            <a:off x="902571" y="5864325"/>
            <a:ext cx="2452164" cy="752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4" name="流程图: 过程 103"/>
          <p:cNvSpPr/>
          <p:nvPr/>
        </p:nvSpPr>
        <p:spPr>
          <a:xfrm>
            <a:off x="876026" y="3920669"/>
            <a:ext cx="3111195" cy="1065700"/>
          </a:xfrm>
          <a:prstGeom prst="flowChartProcess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chemeClr val="tx1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135433" y="1147889"/>
            <a:ext cx="1454069" cy="592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分段分类构建解析式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9" grpId="0" animBg="1"/>
      <p:bldP spid="96" grpId="0"/>
      <p:bldP spid="97" grpId="0"/>
      <p:bldP spid="104" grpId="0" animBg="1"/>
      <p:bldP spid="1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485717" y="3993160"/>
            <a:ext cx="1168408" cy="1395353"/>
            <a:chOff x="8246146" y="2976120"/>
            <a:chExt cx="1785950" cy="2176530"/>
          </a:xfrm>
        </p:grpSpPr>
        <p:sp>
          <p:nvSpPr>
            <p:cNvPr id="28" name="Freeform 27"/>
            <p:cNvSpPr/>
            <p:nvPr/>
          </p:nvSpPr>
          <p:spPr bwMode="auto">
            <a:xfrm>
              <a:off x="8246146" y="2976120"/>
              <a:ext cx="1785950" cy="2176530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280">
                <a:solidFill>
                  <a:prstClr val="white"/>
                </a:solidFill>
                <a:ea typeface="楷体_GB2312" panose="02010609030101010101" charset="-122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8428711" y="3198612"/>
              <a:ext cx="1420820" cy="1731548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EEB500"/>
            </a:solidFill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68572" tIns="34286" rIns="68572" bIns="34286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80">
                <a:ea typeface="楷体_GB2312" panose="02010609030101010101" charset="-122"/>
              </a:endParaRPr>
            </a:p>
          </p:txBody>
        </p:sp>
        <p:sp>
          <p:nvSpPr>
            <p:cNvPr id="59" name="文本框 37"/>
            <p:cNvSpPr>
              <a:spLocks noChangeArrowheads="1"/>
            </p:cNvSpPr>
            <p:nvPr/>
          </p:nvSpPr>
          <p:spPr bwMode="auto">
            <a:xfrm>
              <a:off x="8574770" y="3470295"/>
              <a:ext cx="1071141" cy="1296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06" tIns="45703" rIns="91406" bIns="4570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</a:rPr>
                <a:t>编程</a:t>
              </a:r>
              <a:endParaRPr lang="en-US" altLang="zh-CN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endParaRPr>
            </a:p>
            <a:p>
              <a:pPr algn="ctr">
                <a:lnSpc>
                  <a:spcPct val="12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</a:rPr>
                <a:t>调试</a:t>
              </a:r>
              <a:endParaRPr lang="en-US" altLang="zh-CN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979053" y="2108398"/>
            <a:ext cx="2711501" cy="1915873"/>
          </a:xfrm>
          <a:prstGeom prst="rect">
            <a:avLst/>
          </a:prstGeom>
          <a:noFill/>
        </p:spPr>
        <p:txBody>
          <a:bodyPr wrap="square" lIns="68545" tIns="34272" rIns="68545" bIns="34272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　　</a:t>
            </a:r>
            <a:r>
              <a:rPr lang="zh-CN" altLang="en-US" sz="20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解析算法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是通过找出解决问题的</a:t>
            </a:r>
            <a:r>
              <a:rPr lang="zh-CN" altLang="en-US" sz="20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前提条件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结果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之间关系的</a:t>
            </a:r>
            <a:r>
              <a:rPr lang="zh-CN" altLang="en-US" sz="20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表达式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，并</a:t>
            </a:r>
            <a:r>
              <a:rPr lang="zh-CN" altLang="en-US" sz="20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计算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表达式来实现问题的求解。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072930" y="4486358"/>
            <a:ext cx="1376102" cy="1589617"/>
            <a:chOff x="3752572" y="829317"/>
            <a:chExt cx="1506022" cy="1739302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0" name="组合 114"/>
            <p:cNvGrpSpPr/>
            <p:nvPr/>
          </p:nvGrpSpPr>
          <p:grpSpPr>
            <a:xfrm>
              <a:off x="3752572" y="829317"/>
              <a:ext cx="1506022" cy="1739302"/>
              <a:chOff x="4966840" y="32547"/>
              <a:chExt cx="1506022" cy="1739302"/>
            </a:xfrm>
          </p:grpSpPr>
          <p:sp>
            <p:nvSpPr>
              <p:cNvPr id="24" name="Freeform 27"/>
              <p:cNvSpPr/>
              <p:nvPr/>
            </p:nvSpPr>
            <p:spPr bwMode="auto">
              <a:xfrm>
                <a:off x="4966840" y="32547"/>
                <a:ext cx="1506022" cy="1739302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000" b="1">
                  <a:solidFill>
                    <a:schemeClr val="bg1"/>
                  </a:solidFill>
                  <a:ea typeface="楷体_GB2312" panose="02010609030101010101" charset="-122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 bwMode="auto">
              <a:xfrm>
                <a:off x="5120790" y="210344"/>
                <a:ext cx="1198122" cy="1383709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FF6907"/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vert="horz" wrap="square" lIns="68572" tIns="34286" rIns="68572" bIns="34286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000" b="1">
                  <a:solidFill>
                    <a:schemeClr val="bg1"/>
                  </a:solidFill>
                  <a:ea typeface="楷体_GB2312" panose="02010609030101010101" charset="-122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926383" y="1480074"/>
              <a:ext cx="1103379" cy="505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  <a:sym typeface="Calibri" panose="020F0502020204030204" pitchFamily="34" charset="0"/>
                </a:rPr>
                <a:t>解析式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26491" y="2113547"/>
            <a:ext cx="968658" cy="1118953"/>
            <a:chOff x="1783766" y="920332"/>
            <a:chExt cx="1362175" cy="1573528"/>
          </a:xfrm>
        </p:grpSpPr>
        <p:grpSp>
          <p:nvGrpSpPr>
            <p:cNvPr id="31" name="组合 30"/>
            <p:cNvGrpSpPr/>
            <p:nvPr/>
          </p:nvGrpSpPr>
          <p:grpSpPr>
            <a:xfrm>
              <a:off x="1783766" y="920332"/>
              <a:ext cx="1362175" cy="1573528"/>
              <a:chOff x="229394" y="1453367"/>
              <a:chExt cx="969072" cy="1119178"/>
            </a:xfrm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Freeform 27"/>
              <p:cNvSpPr/>
              <p:nvPr/>
            </p:nvSpPr>
            <p:spPr bwMode="auto">
              <a:xfrm>
                <a:off x="229394" y="1453367"/>
                <a:ext cx="969072" cy="1119178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000" b="1">
                  <a:solidFill>
                    <a:schemeClr val="bg1"/>
                  </a:solidFill>
                  <a:ea typeface="楷体_GB2312" panose="02010609030101010101" charset="-122"/>
                </a:endParaRPr>
              </a:p>
            </p:txBody>
          </p:sp>
          <p:sp>
            <p:nvSpPr>
              <p:cNvPr id="33" name="Freeform 27"/>
              <p:cNvSpPr/>
              <p:nvPr/>
            </p:nvSpPr>
            <p:spPr bwMode="auto">
              <a:xfrm>
                <a:off x="337774" y="1563847"/>
                <a:ext cx="770949" cy="890367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339966"/>
              </a:solidFill>
              <a:ln w="28575" cap="flat">
                <a:noFill/>
                <a:prstDash val="solid"/>
                <a:miter lim="800000"/>
              </a:ln>
              <a:effectLst/>
            </p:spPr>
            <p:txBody>
              <a:bodyPr vert="horz" wrap="square" lIns="68572" tIns="34286" rIns="68572" bIns="34286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000" b="1">
                  <a:solidFill>
                    <a:schemeClr val="bg1"/>
                  </a:solidFill>
                  <a:ea typeface="楷体_GB2312" panose="02010609030101010101" charset="-122"/>
                </a:endParaRPr>
              </a:p>
            </p:txBody>
          </p:sp>
        </p:grpSp>
        <p:sp>
          <p:nvSpPr>
            <p:cNvPr id="45" name="文本框 37"/>
            <p:cNvSpPr>
              <a:spLocks noChangeArrowheads="1"/>
            </p:cNvSpPr>
            <p:nvPr/>
          </p:nvSpPr>
          <p:spPr bwMode="auto">
            <a:xfrm>
              <a:off x="1972129" y="1113857"/>
              <a:ext cx="985449" cy="116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06" tIns="45703" rIns="91406" bIns="4570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</a:rPr>
                <a:t>已知</a:t>
              </a:r>
              <a:endParaRPr lang="en-US" altLang="zh-CN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endParaRPr>
            </a:p>
            <a:p>
              <a:pPr algn="ctr">
                <a:lnSpc>
                  <a:spcPct val="12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</a:rPr>
                <a:t>条件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26913" y="2164347"/>
            <a:ext cx="968658" cy="1118953"/>
            <a:chOff x="10275806" y="820113"/>
            <a:chExt cx="1362175" cy="1573528"/>
          </a:xfrm>
        </p:grpSpPr>
        <p:grpSp>
          <p:nvGrpSpPr>
            <p:cNvPr id="15" name="组合 14"/>
            <p:cNvGrpSpPr/>
            <p:nvPr/>
          </p:nvGrpSpPr>
          <p:grpSpPr>
            <a:xfrm>
              <a:off x="10275806" y="820113"/>
              <a:ext cx="1362175" cy="1573528"/>
              <a:chOff x="4966840" y="32547"/>
              <a:chExt cx="1506022" cy="1739302"/>
            </a:xfrm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Freeform 27"/>
              <p:cNvSpPr/>
              <p:nvPr/>
            </p:nvSpPr>
            <p:spPr bwMode="auto">
              <a:xfrm>
                <a:off x="4966840" y="32547"/>
                <a:ext cx="1506022" cy="1739302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000" b="1">
                  <a:solidFill>
                    <a:schemeClr val="bg1"/>
                  </a:solidFill>
                  <a:ea typeface="楷体_GB2312" panose="02010609030101010101" charset="-122"/>
                </a:endParaRPr>
              </a:p>
            </p:txBody>
          </p:sp>
          <p:sp>
            <p:nvSpPr>
              <p:cNvPr id="17" name="Freeform 27"/>
              <p:cNvSpPr/>
              <p:nvPr/>
            </p:nvSpPr>
            <p:spPr bwMode="auto">
              <a:xfrm>
                <a:off x="5120790" y="210344"/>
                <a:ext cx="1198122" cy="1383709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339966"/>
              </a:solidFill>
              <a:ln w="28575" cap="flat">
                <a:noFill/>
                <a:prstDash val="solid"/>
                <a:miter lim="800000"/>
              </a:ln>
              <a:effectLst/>
            </p:spPr>
            <p:txBody>
              <a:bodyPr vert="horz" wrap="square" lIns="68572" tIns="34286" rIns="68572" bIns="34286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000" b="1">
                  <a:solidFill>
                    <a:schemeClr val="bg1"/>
                  </a:solidFill>
                  <a:ea typeface="楷体_GB2312" panose="02010609030101010101" charset="-122"/>
                </a:endParaRPr>
              </a:p>
            </p:txBody>
          </p:sp>
        </p:grpSp>
        <p:sp>
          <p:nvSpPr>
            <p:cNvPr id="46" name="文本框 37"/>
            <p:cNvSpPr>
              <a:spLocks noChangeArrowheads="1"/>
            </p:cNvSpPr>
            <p:nvPr/>
          </p:nvSpPr>
          <p:spPr bwMode="auto">
            <a:xfrm>
              <a:off x="10418571" y="1003106"/>
              <a:ext cx="985449" cy="116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06" tIns="45703" rIns="91406" bIns="4570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</a:rPr>
                <a:t>求解</a:t>
              </a:r>
              <a:endParaRPr lang="en-US" altLang="zh-CN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endParaRPr>
            </a:p>
            <a:p>
              <a:pPr algn="ctr">
                <a:lnSpc>
                  <a:spcPct val="12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</a:rPr>
                <a:t>目标</a:t>
              </a:r>
              <a:endParaRPr lang="en-US" altLang="zh-CN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31976" y="3091226"/>
            <a:ext cx="968658" cy="1118953"/>
            <a:chOff x="5434641" y="2057218"/>
            <a:chExt cx="1362175" cy="1573528"/>
          </a:xfrm>
        </p:grpSpPr>
        <p:grpSp>
          <p:nvGrpSpPr>
            <p:cNvPr id="30" name="组合 29"/>
            <p:cNvGrpSpPr/>
            <p:nvPr/>
          </p:nvGrpSpPr>
          <p:grpSpPr>
            <a:xfrm>
              <a:off x="5434641" y="2057218"/>
              <a:ext cx="1362175" cy="1573528"/>
              <a:chOff x="229394" y="1453367"/>
              <a:chExt cx="969072" cy="1119178"/>
            </a:xfrm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Freeform 27"/>
              <p:cNvSpPr/>
              <p:nvPr/>
            </p:nvSpPr>
            <p:spPr bwMode="auto">
              <a:xfrm>
                <a:off x="229394" y="1453367"/>
                <a:ext cx="969072" cy="1119178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000" b="1">
                  <a:solidFill>
                    <a:schemeClr val="bg1"/>
                  </a:solidFill>
                  <a:ea typeface="楷体_GB2312" panose="02010609030101010101" charset="-122"/>
                </a:endParaRPr>
              </a:p>
            </p:txBody>
          </p:sp>
          <p:sp>
            <p:nvSpPr>
              <p:cNvPr id="35" name="Freeform 27"/>
              <p:cNvSpPr/>
              <p:nvPr/>
            </p:nvSpPr>
            <p:spPr bwMode="auto">
              <a:xfrm>
                <a:off x="337774" y="1563847"/>
                <a:ext cx="770949" cy="890367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339966"/>
              </a:solidFill>
              <a:ln w="28575" cap="flat">
                <a:noFill/>
                <a:prstDash val="solid"/>
                <a:miter lim="800000"/>
              </a:ln>
              <a:effectLst/>
            </p:spPr>
            <p:txBody>
              <a:bodyPr vert="horz" wrap="square" lIns="68572" tIns="34286" rIns="68572" bIns="34286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000" b="1">
                  <a:solidFill>
                    <a:schemeClr val="bg1"/>
                  </a:solidFill>
                  <a:ea typeface="楷体_GB2312" panose="02010609030101010101" charset="-122"/>
                </a:endParaRPr>
              </a:p>
            </p:txBody>
          </p:sp>
        </p:grpSp>
        <p:sp>
          <p:nvSpPr>
            <p:cNvPr id="36" name="文本框 37"/>
            <p:cNvSpPr>
              <a:spLocks noChangeArrowheads="1"/>
            </p:cNvSpPr>
            <p:nvPr/>
          </p:nvSpPr>
          <p:spPr bwMode="auto">
            <a:xfrm>
              <a:off x="5584428" y="2230426"/>
              <a:ext cx="985449" cy="116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06" tIns="45703" rIns="91406" bIns="4570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</a:rPr>
                <a:t>二者</a:t>
              </a:r>
              <a:endParaRPr lang="en-US" altLang="zh-CN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endParaRPr>
            </a:p>
            <a:p>
              <a:pPr algn="ctr">
                <a:lnSpc>
                  <a:spcPct val="12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</a:rPr>
                <a:t>关系</a:t>
              </a:r>
              <a:endParaRPr lang="en-US" altLang="zh-CN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691698" y="2621550"/>
            <a:ext cx="2251807" cy="163075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9" name="下箭头 8"/>
          <p:cNvSpPr/>
          <p:nvPr/>
        </p:nvSpPr>
        <p:spPr>
          <a:xfrm>
            <a:off x="2665543" y="2772705"/>
            <a:ext cx="320150" cy="326889"/>
          </a:xfrm>
          <a:prstGeom prst="downArrow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41" name="下箭头 40"/>
          <p:cNvSpPr/>
          <p:nvPr/>
        </p:nvSpPr>
        <p:spPr>
          <a:xfrm>
            <a:off x="2682209" y="4248349"/>
            <a:ext cx="320150" cy="326889"/>
          </a:xfrm>
          <a:prstGeom prst="downArrow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43" name="下箭头 42"/>
          <p:cNvSpPr/>
          <p:nvPr/>
        </p:nvSpPr>
        <p:spPr>
          <a:xfrm rot="9458749">
            <a:off x="4549779" y="3256927"/>
            <a:ext cx="320150" cy="934405"/>
          </a:xfrm>
          <a:prstGeom prst="downArrow">
            <a:avLst>
              <a:gd name="adj1" fmla="val 39937"/>
              <a:gd name="adj2" fmla="val 50000"/>
            </a:avLst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42" name="下箭头 41"/>
          <p:cNvSpPr/>
          <p:nvPr/>
        </p:nvSpPr>
        <p:spPr>
          <a:xfrm rot="14849195">
            <a:off x="3879287" y="4493410"/>
            <a:ext cx="320150" cy="1100597"/>
          </a:xfrm>
          <a:prstGeom prst="downArrow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38" name="TextBox 155"/>
          <p:cNvSpPr txBox="1"/>
          <p:nvPr/>
        </p:nvSpPr>
        <p:spPr>
          <a:xfrm rot="805646">
            <a:off x="5042933" y="4034870"/>
            <a:ext cx="725709" cy="3769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68545" tIns="34272" rIns="68545" bIns="34272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计算</a:t>
            </a:r>
          </a:p>
        </p:txBody>
      </p:sp>
      <p:sp>
        <p:nvSpPr>
          <p:cNvPr id="44" name="矩形 43"/>
          <p:cNvSpPr/>
          <p:nvPr/>
        </p:nvSpPr>
        <p:spPr>
          <a:xfrm>
            <a:off x="881062" y="1210469"/>
            <a:ext cx="5336717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03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animBg="1"/>
      <p:bldP spid="9" grpId="0" animBg="1"/>
      <p:bldP spid="41" grpId="0" animBg="1"/>
      <p:bldP spid="43" grpId="0" animBg="1"/>
      <p:bldP spid="42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 40"/>
          <p:cNvSpPr/>
          <p:nvPr/>
        </p:nvSpPr>
        <p:spPr>
          <a:xfrm>
            <a:off x="781693" y="2742157"/>
            <a:ext cx="7580561" cy="421429"/>
          </a:xfrm>
          <a:custGeom>
            <a:avLst/>
            <a:gdLst>
              <a:gd name="connsiteX0" fmla="*/ 5392799 w 10785598"/>
              <a:gd name="connsiteY0" fmla="*/ 0 h 599608"/>
              <a:gd name="connsiteX1" fmla="*/ 5783856 w 10785598"/>
              <a:gd name="connsiteY1" fmla="*/ 422028 h 599608"/>
              <a:gd name="connsiteX2" fmla="*/ 7247026 w 10785598"/>
              <a:gd name="connsiteY2" fmla="*/ 430641 h 599608"/>
              <a:gd name="connsiteX3" fmla="*/ 10676039 w 10785598"/>
              <a:gd name="connsiteY3" fmla="*/ 563357 h 599608"/>
              <a:gd name="connsiteX4" fmla="*/ 10785598 w 10785598"/>
              <a:gd name="connsiteY4" fmla="*/ 599608 h 599608"/>
              <a:gd name="connsiteX5" fmla="*/ 0 w 10785598"/>
              <a:gd name="connsiteY5" fmla="*/ 599608 h 599608"/>
              <a:gd name="connsiteX6" fmla="*/ 109559 w 10785598"/>
              <a:gd name="connsiteY6" fmla="*/ 563357 h 599608"/>
              <a:gd name="connsiteX7" fmla="*/ 3538573 w 10785598"/>
              <a:gd name="connsiteY7" fmla="*/ 430641 h 599608"/>
              <a:gd name="connsiteX8" fmla="*/ 5001742 w 10785598"/>
              <a:gd name="connsiteY8" fmla="*/ 422028 h 59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85598" h="599608">
                <a:moveTo>
                  <a:pt x="5392799" y="0"/>
                </a:moveTo>
                <a:lnTo>
                  <a:pt x="5783856" y="422028"/>
                </a:lnTo>
                <a:lnTo>
                  <a:pt x="7247026" y="430641"/>
                </a:lnTo>
                <a:cubicBezTo>
                  <a:pt x="8981558" y="451826"/>
                  <a:pt x="10298895" y="501879"/>
                  <a:pt x="10676039" y="563357"/>
                </a:cubicBezTo>
                <a:lnTo>
                  <a:pt x="10785598" y="599608"/>
                </a:lnTo>
                <a:lnTo>
                  <a:pt x="0" y="599608"/>
                </a:lnTo>
                <a:lnTo>
                  <a:pt x="109559" y="563357"/>
                </a:lnTo>
                <a:cubicBezTo>
                  <a:pt x="486703" y="501879"/>
                  <a:pt x="1804041" y="451826"/>
                  <a:pt x="3538573" y="430641"/>
                </a:cubicBezTo>
                <a:lnTo>
                  <a:pt x="5001742" y="42202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3402699" y="2051940"/>
            <a:ext cx="2425590" cy="59149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50111" y="3568658"/>
            <a:ext cx="2155566" cy="2164630"/>
          </a:xfrm>
          <a:prstGeom prst="roundRect">
            <a:avLst/>
          </a:prstGeom>
          <a:solidFill>
            <a:srgbClr val="33996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flipV="1">
            <a:off x="449831" y="3168616"/>
            <a:ext cx="2156210" cy="966054"/>
          </a:xfrm>
          <a:custGeom>
            <a:avLst/>
            <a:gdLst>
              <a:gd name="connsiteX0" fmla="*/ 958996 w 1963711"/>
              <a:gd name="connsiteY0" fmla="*/ 1374500 h 1374500"/>
              <a:gd name="connsiteX1" fmla="*/ 1004715 w 1963711"/>
              <a:gd name="connsiteY1" fmla="*/ 1374500 h 1374500"/>
              <a:gd name="connsiteX2" fmla="*/ 1004715 w 1963711"/>
              <a:gd name="connsiteY2" fmla="*/ 805149 h 1374500"/>
              <a:gd name="connsiteX3" fmla="*/ 1636419 w 1963711"/>
              <a:gd name="connsiteY3" fmla="*/ 805149 h 1374500"/>
              <a:gd name="connsiteX4" fmla="*/ 1963711 w 1963711"/>
              <a:gd name="connsiteY4" fmla="*/ 477857 h 1374500"/>
              <a:gd name="connsiteX5" fmla="*/ 1963711 w 1963711"/>
              <a:gd name="connsiteY5" fmla="*/ 179883 h 1374500"/>
              <a:gd name="connsiteX6" fmla="*/ 1166735 w 1963711"/>
              <a:gd name="connsiteY6" fmla="*/ 179883 h 1374500"/>
              <a:gd name="connsiteX7" fmla="*/ 981855 w 1963711"/>
              <a:gd name="connsiteY7" fmla="*/ 0 h 1374500"/>
              <a:gd name="connsiteX8" fmla="*/ 796975 w 1963711"/>
              <a:gd name="connsiteY8" fmla="*/ 179883 h 1374500"/>
              <a:gd name="connsiteX9" fmla="*/ 0 w 1963711"/>
              <a:gd name="connsiteY9" fmla="*/ 179883 h 1374500"/>
              <a:gd name="connsiteX10" fmla="*/ 0 w 1963711"/>
              <a:gd name="connsiteY10" fmla="*/ 477857 h 1374500"/>
              <a:gd name="connsiteX11" fmla="*/ 327292 w 1963711"/>
              <a:gd name="connsiteY11" fmla="*/ 805149 h 1374500"/>
              <a:gd name="connsiteX12" fmla="*/ 958996 w 1963711"/>
              <a:gd name="connsiteY12" fmla="*/ 805149 h 137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63711" h="1374500">
                <a:moveTo>
                  <a:pt x="958996" y="1374500"/>
                </a:moveTo>
                <a:lnTo>
                  <a:pt x="1004715" y="1374500"/>
                </a:lnTo>
                <a:lnTo>
                  <a:pt x="1004715" y="805149"/>
                </a:lnTo>
                <a:lnTo>
                  <a:pt x="1636419" y="805149"/>
                </a:lnTo>
                <a:cubicBezTo>
                  <a:pt x="1817177" y="805149"/>
                  <a:pt x="1963711" y="658615"/>
                  <a:pt x="1963711" y="477857"/>
                </a:cubicBezTo>
                <a:lnTo>
                  <a:pt x="1963711" y="179883"/>
                </a:lnTo>
                <a:lnTo>
                  <a:pt x="1166735" y="179883"/>
                </a:lnTo>
                <a:lnTo>
                  <a:pt x="981855" y="0"/>
                </a:lnTo>
                <a:lnTo>
                  <a:pt x="796975" y="179883"/>
                </a:lnTo>
                <a:lnTo>
                  <a:pt x="0" y="179883"/>
                </a:lnTo>
                <a:lnTo>
                  <a:pt x="0" y="477857"/>
                </a:lnTo>
                <a:cubicBezTo>
                  <a:pt x="0" y="658615"/>
                  <a:pt x="146534" y="805149"/>
                  <a:pt x="327292" y="805149"/>
                </a:cubicBezTo>
                <a:lnTo>
                  <a:pt x="958996" y="8051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81693" y="3670980"/>
            <a:ext cx="1485916" cy="2538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分析问题</a:t>
            </a:r>
          </a:p>
        </p:txBody>
      </p:sp>
      <p:sp>
        <p:nvSpPr>
          <p:cNvPr id="46" name="矩形 45"/>
          <p:cNvSpPr/>
          <p:nvPr/>
        </p:nvSpPr>
        <p:spPr>
          <a:xfrm>
            <a:off x="559186" y="4134675"/>
            <a:ext cx="1783743" cy="144243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分析出已知条件、求解目标和已知与未知的关系。</a:t>
            </a:r>
            <a:endParaRPr lang="en-GB" altLang="zh-CN" sz="2000" b="1" dirty="0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3546546" y="3568658"/>
            <a:ext cx="2155564" cy="2164630"/>
          </a:xfrm>
          <a:prstGeom prst="roundRect">
            <a:avLst/>
          </a:prstGeom>
          <a:solidFill>
            <a:srgbClr val="33996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任意多边形 54"/>
          <p:cNvSpPr/>
          <p:nvPr/>
        </p:nvSpPr>
        <p:spPr>
          <a:xfrm flipV="1">
            <a:off x="3546626" y="3168616"/>
            <a:ext cx="2156210" cy="966054"/>
          </a:xfrm>
          <a:custGeom>
            <a:avLst/>
            <a:gdLst>
              <a:gd name="connsiteX0" fmla="*/ 958996 w 1963711"/>
              <a:gd name="connsiteY0" fmla="*/ 1374500 h 1374500"/>
              <a:gd name="connsiteX1" fmla="*/ 1004715 w 1963711"/>
              <a:gd name="connsiteY1" fmla="*/ 1374500 h 1374500"/>
              <a:gd name="connsiteX2" fmla="*/ 1004715 w 1963711"/>
              <a:gd name="connsiteY2" fmla="*/ 805149 h 1374500"/>
              <a:gd name="connsiteX3" fmla="*/ 1636419 w 1963711"/>
              <a:gd name="connsiteY3" fmla="*/ 805149 h 1374500"/>
              <a:gd name="connsiteX4" fmla="*/ 1963711 w 1963711"/>
              <a:gd name="connsiteY4" fmla="*/ 477857 h 1374500"/>
              <a:gd name="connsiteX5" fmla="*/ 1963711 w 1963711"/>
              <a:gd name="connsiteY5" fmla="*/ 179883 h 1374500"/>
              <a:gd name="connsiteX6" fmla="*/ 1166735 w 1963711"/>
              <a:gd name="connsiteY6" fmla="*/ 179883 h 1374500"/>
              <a:gd name="connsiteX7" fmla="*/ 981855 w 1963711"/>
              <a:gd name="connsiteY7" fmla="*/ 0 h 1374500"/>
              <a:gd name="connsiteX8" fmla="*/ 796975 w 1963711"/>
              <a:gd name="connsiteY8" fmla="*/ 179883 h 1374500"/>
              <a:gd name="connsiteX9" fmla="*/ 0 w 1963711"/>
              <a:gd name="connsiteY9" fmla="*/ 179883 h 1374500"/>
              <a:gd name="connsiteX10" fmla="*/ 0 w 1963711"/>
              <a:gd name="connsiteY10" fmla="*/ 477857 h 1374500"/>
              <a:gd name="connsiteX11" fmla="*/ 327292 w 1963711"/>
              <a:gd name="connsiteY11" fmla="*/ 805149 h 1374500"/>
              <a:gd name="connsiteX12" fmla="*/ 958996 w 1963711"/>
              <a:gd name="connsiteY12" fmla="*/ 805149 h 137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63711" h="1374500">
                <a:moveTo>
                  <a:pt x="958996" y="1374500"/>
                </a:moveTo>
                <a:lnTo>
                  <a:pt x="1004715" y="1374500"/>
                </a:lnTo>
                <a:lnTo>
                  <a:pt x="1004715" y="805149"/>
                </a:lnTo>
                <a:lnTo>
                  <a:pt x="1636419" y="805149"/>
                </a:lnTo>
                <a:cubicBezTo>
                  <a:pt x="1817177" y="805149"/>
                  <a:pt x="1963711" y="658615"/>
                  <a:pt x="1963711" y="477857"/>
                </a:cubicBezTo>
                <a:lnTo>
                  <a:pt x="1963711" y="179883"/>
                </a:lnTo>
                <a:lnTo>
                  <a:pt x="1166735" y="179883"/>
                </a:lnTo>
                <a:lnTo>
                  <a:pt x="981855" y="0"/>
                </a:lnTo>
                <a:lnTo>
                  <a:pt x="796975" y="179883"/>
                </a:lnTo>
                <a:lnTo>
                  <a:pt x="0" y="179883"/>
                </a:lnTo>
                <a:lnTo>
                  <a:pt x="0" y="477857"/>
                </a:lnTo>
                <a:cubicBezTo>
                  <a:pt x="0" y="658615"/>
                  <a:pt x="146534" y="805149"/>
                  <a:pt x="327292" y="805149"/>
                </a:cubicBezTo>
                <a:lnTo>
                  <a:pt x="958996" y="8051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871658" y="3670980"/>
            <a:ext cx="1499981" cy="2538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设计算法</a:t>
            </a:r>
          </a:p>
        </p:txBody>
      </p:sp>
      <p:sp>
        <p:nvSpPr>
          <p:cNvPr id="60" name="矩形 59"/>
          <p:cNvSpPr/>
          <p:nvPr/>
        </p:nvSpPr>
        <p:spPr>
          <a:xfrm>
            <a:off x="3717373" y="4212147"/>
            <a:ext cx="1767333" cy="69818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然后推导构建出解析式。</a:t>
            </a:r>
            <a:endParaRPr lang="en-GB" altLang="zh-CN" sz="2000" b="1" dirty="0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6642884" y="3568658"/>
            <a:ext cx="2157424" cy="2164630"/>
          </a:xfrm>
          <a:prstGeom prst="roundRect">
            <a:avLst/>
          </a:prstGeom>
          <a:solidFill>
            <a:srgbClr val="33996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 flipV="1">
            <a:off x="6643420" y="3168616"/>
            <a:ext cx="2156210" cy="966054"/>
          </a:xfrm>
          <a:custGeom>
            <a:avLst/>
            <a:gdLst>
              <a:gd name="connsiteX0" fmla="*/ 958996 w 1963711"/>
              <a:gd name="connsiteY0" fmla="*/ 1374500 h 1374500"/>
              <a:gd name="connsiteX1" fmla="*/ 1004715 w 1963711"/>
              <a:gd name="connsiteY1" fmla="*/ 1374500 h 1374500"/>
              <a:gd name="connsiteX2" fmla="*/ 1004715 w 1963711"/>
              <a:gd name="connsiteY2" fmla="*/ 805149 h 1374500"/>
              <a:gd name="connsiteX3" fmla="*/ 1636419 w 1963711"/>
              <a:gd name="connsiteY3" fmla="*/ 805149 h 1374500"/>
              <a:gd name="connsiteX4" fmla="*/ 1963711 w 1963711"/>
              <a:gd name="connsiteY4" fmla="*/ 477857 h 1374500"/>
              <a:gd name="connsiteX5" fmla="*/ 1963711 w 1963711"/>
              <a:gd name="connsiteY5" fmla="*/ 179883 h 1374500"/>
              <a:gd name="connsiteX6" fmla="*/ 1166735 w 1963711"/>
              <a:gd name="connsiteY6" fmla="*/ 179883 h 1374500"/>
              <a:gd name="connsiteX7" fmla="*/ 981855 w 1963711"/>
              <a:gd name="connsiteY7" fmla="*/ 0 h 1374500"/>
              <a:gd name="connsiteX8" fmla="*/ 796975 w 1963711"/>
              <a:gd name="connsiteY8" fmla="*/ 179883 h 1374500"/>
              <a:gd name="connsiteX9" fmla="*/ 0 w 1963711"/>
              <a:gd name="connsiteY9" fmla="*/ 179883 h 1374500"/>
              <a:gd name="connsiteX10" fmla="*/ 0 w 1963711"/>
              <a:gd name="connsiteY10" fmla="*/ 477857 h 1374500"/>
              <a:gd name="connsiteX11" fmla="*/ 327292 w 1963711"/>
              <a:gd name="connsiteY11" fmla="*/ 805149 h 1374500"/>
              <a:gd name="connsiteX12" fmla="*/ 958996 w 1963711"/>
              <a:gd name="connsiteY12" fmla="*/ 805149 h 137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63711" h="1374500">
                <a:moveTo>
                  <a:pt x="958996" y="1374500"/>
                </a:moveTo>
                <a:lnTo>
                  <a:pt x="1004715" y="1374500"/>
                </a:lnTo>
                <a:lnTo>
                  <a:pt x="1004715" y="805149"/>
                </a:lnTo>
                <a:lnTo>
                  <a:pt x="1636419" y="805149"/>
                </a:lnTo>
                <a:cubicBezTo>
                  <a:pt x="1817177" y="805149"/>
                  <a:pt x="1963711" y="658615"/>
                  <a:pt x="1963711" y="477857"/>
                </a:cubicBezTo>
                <a:lnTo>
                  <a:pt x="1963711" y="179883"/>
                </a:lnTo>
                <a:lnTo>
                  <a:pt x="1166735" y="179883"/>
                </a:lnTo>
                <a:lnTo>
                  <a:pt x="981855" y="0"/>
                </a:lnTo>
                <a:lnTo>
                  <a:pt x="796975" y="179883"/>
                </a:lnTo>
                <a:lnTo>
                  <a:pt x="0" y="179883"/>
                </a:lnTo>
                <a:lnTo>
                  <a:pt x="0" y="477857"/>
                </a:lnTo>
                <a:cubicBezTo>
                  <a:pt x="0" y="658615"/>
                  <a:pt x="146534" y="805149"/>
                  <a:pt x="327292" y="805149"/>
                </a:cubicBezTo>
                <a:lnTo>
                  <a:pt x="958996" y="8051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971533" y="3670980"/>
            <a:ext cx="1499981" cy="2538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编程调试</a:t>
            </a:r>
          </a:p>
        </p:txBody>
      </p:sp>
      <p:sp>
        <p:nvSpPr>
          <p:cNvPr id="69" name="矩形 68"/>
          <p:cNvSpPr/>
          <p:nvPr/>
        </p:nvSpPr>
        <p:spPr>
          <a:xfrm>
            <a:off x="6711397" y="4212168"/>
            <a:ext cx="2020254" cy="142336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最后将数学解析式转换成程序表达式，进行编程实现并调试。</a:t>
            </a:r>
            <a:endParaRPr lang="en-GB" altLang="zh-CN" sz="2000" b="1" dirty="0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992540" y="2148169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解析算法</a:t>
            </a:r>
          </a:p>
        </p:txBody>
      </p:sp>
      <p:sp>
        <p:nvSpPr>
          <p:cNvPr id="23" name="矩形 22"/>
          <p:cNvSpPr/>
          <p:nvPr/>
        </p:nvSpPr>
        <p:spPr>
          <a:xfrm>
            <a:off x="881062" y="1210469"/>
            <a:ext cx="5336717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03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/>
      <p:bldP spid="46" grpId="0" bldLvl="0" animBg="1"/>
      <p:bldP spid="54" grpId="0" animBg="1"/>
      <p:bldP spid="55" grpId="0" animBg="1"/>
      <p:bldP spid="59" grpId="0"/>
      <p:bldP spid="60" grpId="0"/>
      <p:bldP spid="66" grpId="0" animBg="1"/>
      <p:bldP spid="67" grpId="0" animBg="1"/>
      <p:bldP spid="68" grpId="0"/>
      <p:bldP spid="69" grpId="0" bldLvl="0" animBg="1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 rot="10800000" flipH="1">
            <a:off x="232996" y="1855174"/>
            <a:ext cx="8678007" cy="3652487"/>
          </a:xfrm>
          <a:custGeom>
            <a:avLst/>
            <a:gdLst>
              <a:gd name="connsiteX0" fmla="*/ 7831355 w 10491473"/>
              <a:gd name="connsiteY0" fmla="*/ 0 h 4877076"/>
              <a:gd name="connsiteX1" fmla="*/ 9266735 w 10491473"/>
              <a:gd name="connsiteY1" fmla="*/ 0 h 4877076"/>
              <a:gd name="connsiteX2" fmla="*/ 9506378 w 10491473"/>
              <a:gd name="connsiteY2" fmla="*/ 273194 h 4877076"/>
              <a:gd name="connsiteX3" fmla="*/ 9724144 w 10491473"/>
              <a:gd name="connsiteY3" fmla="*/ 273194 h 4877076"/>
              <a:gd name="connsiteX4" fmla="*/ 10491473 w 10491473"/>
              <a:gd name="connsiteY4" fmla="*/ 1040523 h 4877076"/>
              <a:gd name="connsiteX5" fmla="*/ 10491473 w 10491473"/>
              <a:gd name="connsiteY5" fmla="*/ 4877076 h 4877076"/>
              <a:gd name="connsiteX6" fmla="*/ 10083708 w 10491473"/>
              <a:gd name="connsiteY6" fmla="*/ 4877076 h 4877076"/>
              <a:gd name="connsiteX7" fmla="*/ 9976858 w 10491473"/>
              <a:gd name="connsiteY7" fmla="*/ 4718650 h 4877076"/>
              <a:gd name="connsiteX8" fmla="*/ 9017366 w 10491473"/>
              <a:gd name="connsiteY8" fmla="*/ 4718650 h 4877076"/>
              <a:gd name="connsiteX9" fmla="*/ 8910516 w 10491473"/>
              <a:gd name="connsiteY9" fmla="*/ 4877076 h 4877076"/>
              <a:gd name="connsiteX10" fmla="*/ 767329 w 10491473"/>
              <a:gd name="connsiteY10" fmla="*/ 4877076 h 4877076"/>
              <a:gd name="connsiteX11" fmla="*/ 0 w 10491473"/>
              <a:gd name="connsiteY11" fmla="*/ 4109747 h 4877076"/>
              <a:gd name="connsiteX12" fmla="*/ 0 w 10491473"/>
              <a:gd name="connsiteY12" fmla="*/ 3233529 h 4877076"/>
              <a:gd name="connsiteX13" fmla="*/ 177598 w 10491473"/>
              <a:gd name="connsiteY13" fmla="*/ 3068263 h 4877076"/>
              <a:gd name="connsiteX14" fmla="*/ 177598 w 10491473"/>
              <a:gd name="connsiteY14" fmla="*/ 2401062 h 4877076"/>
              <a:gd name="connsiteX15" fmla="*/ 0 w 10491473"/>
              <a:gd name="connsiteY15" fmla="*/ 2235796 h 4877076"/>
              <a:gd name="connsiteX16" fmla="*/ 0 w 10491473"/>
              <a:gd name="connsiteY16" fmla="*/ 273194 h 4877076"/>
              <a:gd name="connsiteX17" fmla="*/ 433369 w 10491473"/>
              <a:gd name="connsiteY17" fmla="*/ 273194 h 4877076"/>
              <a:gd name="connsiteX18" fmla="*/ 673292 w 10491473"/>
              <a:gd name="connsiteY18" fmla="*/ 1376 h 4877076"/>
              <a:gd name="connsiteX19" fmla="*/ 2113993 w 10491473"/>
              <a:gd name="connsiteY19" fmla="*/ 1376 h 4877076"/>
              <a:gd name="connsiteX20" fmla="*/ 2353916 w 10491473"/>
              <a:gd name="connsiteY20" fmla="*/ 273194 h 4877076"/>
              <a:gd name="connsiteX21" fmla="*/ 7591712 w 10491473"/>
              <a:gd name="connsiteY21" fmla="*/ 273194 h 487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1473" h="4877076">
                <a:moveTo>
                  <a:pt x="7831355" y="0"/>
                </a:moveTo>
                <a:lnTo>
                  <a:pt x="9266735" y="0"/>
                </a:lnTo>
                <a:lnTo>
                  <a:pt x="9506378" y="273194"/>
                </a:lnTo>
                <a:lnTo>
                  <a:pt x="9724144" y="273194"/>
                </a:lnTo>
                <a:lnTo>
                  <a:pt x="10491473" y="1040523"/>
                </a:lnTo>
                <a:lnTo>
                  <a:pt x="10491473" y="4877076"/>
                </a:lnTo>
                <a:lnTo>
                  <a:pt x="10083708" y="4877076"/>
                </a:lnTo>
                <a:lnTo>
                  <a:pt x="9976858" y="4718650"/>
                </a:lnTo>
                <a:lnTo>
                  <a:pt x="9017366" y="4718650"/>
                </a:lnTo>
                <a:lnTo>
                  <a:pt x="8910516" y="4877076"/>
                </a:lnTo>
                <a:lnTo>
                  <a:pt x="767329" y="4877076"/>
                </a:lnTo>
                <a:lnTo>
                  <a:pt x="0" y="4109747"/>
                </a:lnTo>
                <a:lnTo>
                  <a:pt x="0" y="3233529"/>
                </a:lnTo>
                <a:lnTo>
                  <a:pt x="177598" y="3068263"/>
                </a:lnTo>
                <a:lnTo>
                  <a:pt x="177598" y="2401062"/>
                </a:lnTo>
                <a:lnTo>
                  <a:pt x="0" y="2235796"/>
                </a:lnTo>
                <a:lnTo>
                  <a:pt x="0" y="273194"/>
                </a:lnTo>
                <a:lnTo>
                  <a:pt x="433369" y="273194"/>
                </a:lnTo>
                <a:lnTo>
                  <a:pt x="673292" y="1376"/>
                </a:lnTo>
                <a:lnTo>
                  <a:pt x="2113993" y="1376"/>
                </a:lnTo>
                <a:lnTo>
                  <a:pt x="2353916" y="273194"/>
                </a:lnTo>
                <a:lnTo>
                  <a:pt x="7591712" y="273194"/>
                </a:lnTo>
                <a:close/>
              </a:path>
            </a:pathLst>
          </a:custGeom>
          <a:noFill/>
          <a:ln>
            <a:solidFill>
              <a:srgbClr val="1F4E7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3" y="3110843"/>
            <a:ext cx="1571550" cy="16474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8332" y="3039081"/>
            <a:ext cx="3516210" cy="17909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05813" y="3973232"/>
            <a:ext cx="2861911" cy="4347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13" name="矩形 12"/>
          <p:cNvSpPr/>
          <p:nvPr/>
        </p:nvSpPr>
        <p:spPr>
          <a:xfrm>
            <a:off x="880470" y="2058648"/>
            <a:ext cx="1008609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思考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80745" y="2643505"/>
            <a:ext cx="6875145" cy="423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charset="-122"/>
                <a:ea typeface="楷体_GB2312" panose="02010609030101010101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charset="-122"/>
                <a:ea typeface="楷体_GB2312" panose="02010609030101010101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charset="-122"/>
                <a:ea typeface="楷体_GB2312" panose="02010609030101010101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charset="-122"/>
                <a:ea typeface="楷体_GB2312" panose="02010609030101010101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charset="-122"/>
                <a:ea typeface="楷体_GB2312" panose="02010609030101010101" charset="-122"/>
              </a:defRPr>
            </a:lvl5pPr>
            <a:lvl6pPr>
              <a:defRPr sz="2000" b="1">
                <a:latin typeface="楷体_GB2312" panose="02010609030101010101" charset="-122"/>
                <a:ea typeface="楷体_GB2312" panose="02010609030101010101" charset="-122"/>
              </a:defRPr>
            </a:lvl6pPr>
            <a:lvl7pPr>
              <a:defRPr sz="2000" b="1">
                <a:latin typeface="楷体_GB2312" panose="02010609030101010101" charset="-122"/>
                <a:ea typeface="楷体_GB2312" panose="02010609030101010101" charset="-122"/>
              </a:defRPr>
            </a:lvl7pPr>
            <a:lvl8pPr>
              <a:defRPr sz="2000" b="1">
                <a:latin typeface="楷体_GB2312" panose="02010609030101010101" charset="-122"/>
                <a:ea typeface="楷体_GB2312" panose="02010609030101010101" charset="-122"/>
              </a:defRPr>
            </a:lvl8pPr>
            <a:lvl9pPr>
              <a:defRPr sz="2000" b="1">
                <a:latin typeface="楷体_GB2312" panose="02010609030101010101" charset="-122"/>
                <a:ea typeface="楷体_GB2312" panose="02010609030101010101" charset="-122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教科书中拓展阅读利用“割圆术”求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π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的近似值是如何实现的？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81062" y="4818191"/>
            <a:ext cx="7291389" cy="423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 sz="2000" b="1">
                <a:latin typeface="楷体_GB2312" panose="02010609030101010101" charset="-122"/>
                <a:ea typeface="楷体_GB2312" panose="02010609030101010101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charset="-122"/>
                <a:ea typeface="楷体_GB2312" panose="02010609030101010101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charset="-122"/>
                <a:ea typeface="楷体_GB2312" panose="02010609030101010101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charset="-122"/>
                <a:ea typeface="楷体_GB2312" panose="02010609030101010101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楷体_GB2312" panose="02010609030101010101" charset="-122"/>
                <a:ea typeface="楷体_GB2312" panose="02010609030101010101" charset="-122"/>
              </a:defRPr>
            </a:lvl5pPr>
            <a:lvl6pPr>
              <a:defRPr sz="2000" b="1">
                <a:latin typeface="楷体_GB2312" panose="02010609030101010101" charset="-122"/>
                <a:ea typeface="楷体_GB2312" panose="02010609030101010101" charset="-122"/>
              </a:defRPr>
            </a:lvl6pPr>
            <a:lvl7pPr>
              <a:defRPr sz="2000" b="1">
                <a:latin typeface="楷体_GB2312" panose="02010609030101010101" charset="-122"/>
                <a:ea typeface="楷体_GB2312" panose="02010609030101010101" charset="-122"/>
              </a:defRPr>
            </a:lvl7pPr>
            <a:lvl8pPr>
              <a:defRPr sz="2000" b="1">
                <a:latin typeface="楷体_GB2312" panose="02010609030101010101" charset="-122"/>
                <a:ea typeface="楷体_GB2312" panose="02010609030101010101" charset="-122"/>
              </a:defRPr>
            </a:lvl8pPr>
            <a:lvl9pPr>
              <a:defRPr sz="2000" b="1">
                <a:latin typeface="楷体_GB2312" panose="02010609030101010101" charset="-122"/>
                <a:ea typeface="楷体_GB2312" panose="02010609030101010101" charset="-122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项目还有哪些地方需要改进和完善？如何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合理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配置时间？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675" y="21050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 panose="02010609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04997" y="2330635"/>
            <a:ext cx="533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charset="-122"/>
                <a:ea typeface="楷体_GB2312" panose="02010609030101010101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effectLst/>
              </a:rPr>
              <a:t>谢谢观看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4997" y="3103556"/>
            <a:ext cx="533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ker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charset="-122"/>
                <a:ea typeface="楷体_GB2312" panose="02010609030101010101" charset="-122"/>
                <a:cs typeface="+mj-cs"/>
              </a:defRPr>
            </a:lvl1pPr>
          </a:lstStyle>
          <a:p>
            <a:r>
              <a:rPr lang="en-US" altLang="zh-CN" sz="2000" dirty="0">
                <a:effectLst/>
              </a:rPr>
              <a:t>Thanks  for  watching</a:t>
            </a:r>
            <a:endParaRPr lang="zh-CN" altLang="en-US" sz="2000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6675" y="2562225"/>
            <a:ext cx="9334500" cy="1704975"/>
          </a:xfrm>
          <a:prstGeom prst="rect">
            <a:avLst/>
          </a:prstGeom>
          <a:solidFill>
            <a:srgbClr val="62C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楷体_GB2312" panose="02010609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9185" y="3044278"/>
            <a:ext cx="8485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charset="-122"/>
                <a:ea typeface="楷体_GB2312" panose="02010609030101010101" charset="-122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  <a:effectLst/>
              </a:rPr>
              <a:t>2.4.1 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基于解析算法的问题解决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9" y="6206704"/>
            <a:ext cx="2635423" cy="31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2" y="6171070"/>
            <a:ext cx="2615134" cy="3482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35595" y="1402268"/>
            <a:ext cx="507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charset="-122"/>
                <a:ea typeface="楷体_GB2312" panose="02010609030101010101" charset="-122"/>
                <a:cs typeface="+mj-cs"/>
              </a:defRPr>
            </a:lvl1pPr>
          </a:lstStyle>
          <a:p>
            <a:pPr algn="ctr"/>
            <a:r>
              <a:rPr lang="en-US" altLang="zh-CN" sz="3200" dirty="0">
                <a:solidFill>
                  <a:srgbClr val="466E8C"/>
                </a:solidFill>
                <a:effectLst/>
              </a:rPr>
              <a:t>01 </a:t>
            </a:r>
            <a:r>
              <a:rPr lang="zh-CN" altLang="en-US" sz="3200" dirty="0">
                <a:solidFill>
                  <a:srgbClr val="466E8C"/>
                </a:solidFill>
                <a:effectLst/>
              </a:rPr>
              <a:t>自助式人行过街红绿灯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23" y="2084832"/>
            <a:ext cx="3425154" cy="441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1062" y="1210469"/>
            <a:ext cx="492474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01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自助式人行过街红绿灯</a:t>
            </a:r>
          </a:p>
        </p:txBody>
      </p:sp>
      <p:sp>
        <p:nvSpPr>
          <p:cNvPr id="8" name="六边形 7"/>
          <p:cNvSpPr/>
          <p:nvPr/>
        </p:nvSpPr>
        <p:spPr>
          <a:xfrm>
            <a:off x="1452036" y="4331704"/>
            <a:ext cx="2220181" cy="490166"/>
          </a:xfrm>
          <a:prstGeom prst="hexagon">
            <a:avLst/>
          </a:prstGeom>
          <a:solidFill>
            <a:srgbClr val="8CC9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_GB2312" panose="02010609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014"/>
          <a:stretch>
            <a:fillRect/>
          </a:stretch>
        </p:blipFill>
        <p:spPr>
          <a:xfrm>
            <a:off x="866775" y="2371725"/>
            <a:ext cx="3315335" cy="2117090"/>
          </a:xfrm>
          <a:prstGeom prst="rect">
            <a:avLst/>
          </a:prstGeom>
        </p:spPr>
      </p:pic>
      <p:sp>
        <p:nvSpPr>
          <p:cNvPr id="10" name="TextBox 170"/>
          <p:cNvSpPr txBox="1"/>
          <p:nvPr/>
        </p:nvSpPr>
        <p:spPr>
          <a:xfrm>
            <a:off x="1592912" y="4291095"/>
            <a:ext cx="1909646" cy="556895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绿灯时长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5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s</a:t>
            </a:r>
          </a:p>
        </p:txBody>
      </p:sp>
      <p:sp>
        <p:nvSpPr>
          <p:cNvPr id="11" name="六边形 10"/>
          <p:cNvSpPr/>
          <p:nvPr/>
        </p:nvSpPr>
        <p:spPr>
          <a:xfrm>
            <a:off x="5650184" y="4309139"/>
            <a:ext cx="2206779" cy="490165"/>
          </a:xfrm>
          <a:prstGeom prst="hexagon">
            <a:avLst/>
          </a:prstGeom>
          <a:solidFill>
            <a:srgbClr val="43C18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_GB2312" panose="02010609030101010101" charset="-122"/>
            </a:endParaRPr>
          </a:p>
        </p:txBody>
      </p:sp>
      <p:sp>
        <p:nvSpPr>
          <p:cNvPr id="12" name="TextBox 170"/>
          <p:cNvSpPr txBox="1"/>
          <p:nvPr/>
        </p:nvSpPr>
        <p:spPr>
          <a:xfrm>
            <a:off x="5825169" y="4262833"/>
            <a:ext cx="1856808" cy="556895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绿灯时长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10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s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169"/>
          <a:stretch>
            <a:fillRect/>
          </a:stretch>
        </p:blipFill>
        <p:spPr>
          <a:xfrm>
            <a:off x="5043805" y="2378075"/>
            <a:ext cx="3533140" cy="2100580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881062" y="5428756"/>
            <a:ext cx="5333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</a:rPr>
              <a:t>信号灯的时长是如何设置的？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/>
      <p:bldP spid="11" grpId="0" bldLvl="0" animBg="1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42" y="2788912"/>
            <a:ext cx="4693144" cy="375451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33" y="3599749"/>
            <a:ext cx="823394" cy="240258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13765" y="3706333"/>
            <a:ext cx="2285303" cy="764639"/>
            <a:chOff x="823639" y="1118426"/>
            <a:chExt cx="3213708" cy="1075274"/>
          </a:xfrm>
          <a:effectLst/>
        </p:grpSpPr>
        <p:grpSp>
          <p:nvGrpSpPr>
            <p:cNvPr id="13" name="组合 12"/>
            <p:cNvGrpSpPr/>
            <p:nvPr/>
          </p:nvGrpSpPr>
          <p:grpSpPr>
            <a:xfrm>
              <a:off x="823639" y="1118426"/>
              <a:ext cx="1075030" cy="1075274"/>
              <a:chOff x="3832873" y="2297208"/>
              <a:chExt cx="1516550" cy="151655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3832873" y="2297208"/>
                <a:ext cx="1516550" cy="1516550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6" name="同心圆 15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/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640080" indent="-18288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1282700" indent="-3683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925955" indent="-5543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2568575" indent="-73977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defTabSz="913765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Calibri" panose="020F0502020204030204"/>
                    <a:ea typeface="楷体_GB2312" panose="02010609030101010101" charset="-122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640080" indent="-18288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1282700" indent="-3683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925955" indent="-5543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2568575" indent="-73977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defTabSz="913765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" lastClr="FFFFFF"/>
                    </a:solidFill>
                    <a:latin typeface="Calibri" panose="020F0502020204030204"/>
                    <a:ea typeface="楷体_GB2312" panose="02010609030101010101" charset="-122"/>
                  </a:endParaRPr>
                </a:p>
              </p:txBody>
            </p:sp>
          </p:grpSp>
          <p:sp>
            <p:nvSpPr>
              <p:cNvPr id="15" name="椭圆 14"/>
              <p:cNvSpPr/>
              <p:nvPr/>
            </p:nvSpPr>
            <p:spPr>
              <a:xfrm>
                <a:off x="3983164" y="2466913"/>
                <a:ext cx="1185736" cy="1185736"/>
              </a:xfrm>
              <a:prstGeom prst="ellipse">
                <a:avLst/>
              </a:prstGeom>
              <a:solidFill>
                <a:srgbClr val="8CC94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80">
                  <a:ea typeface="楷体_GB2312" panose="02010609030101010101" charset="-122"/>
                </a:endParaRPr>
              </a:p>
            </p:txBody>
          </p:sp>
        </p:grpSp>
        <p:sp>
          <p:nvSpPr>
            <p:cNvPr id="18" name="TextBox 153"/>
            <p:cNvSpPr txBox="1"/>
            <p:nvPr/>
          </p:nvSpPr>
          <p:spPr>
            <a:xfrm>
              <a:off x="1958279" y="1422729"/>
              <a:ext cx="2079068" cy="530142"/>
            </a:xfrm>
            <a:prstGeom prst="rect">
              <a:avLst/>
            </a:prstGeom>
            <a:noFill/>
          </p:spPr>
          <p:txBody>
            <a:bodyPr wrap="square" lIns="68545" tIns="34272" rIns="68545" bIns="34272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_GB2312" panose="02010609030101010101" charset="-122"/>
                  <a:ea typeface="楷体_GB2312" panose="02010609030101010101" charset="-122"/>
                </a:rPr>
                <a:t>马路宽度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163824" y="1332896"/>
              <a:ext cx="442280" cy="56265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  <a:sym typeface="+mn-lt"/>
                </a:rPr>
                <a:t>s</a:t>
              </a:r>
              <a:endParaRPr lang="zh-CN" altLang="en-US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513765" y="4632153"/>
            <a:ext cx="2261352" cy="764639"/>
            <a:chOff x="802634" y="1323465"/>
            <a:chExt cx="3180026" cy="1075274"/>
          </a:xfrm>
          <a:effectLst/>
        </p:grpSpPr>
        <p:grpSp>
          <p:nvGrpSpPr>
            <p:cNvPr id="22" name="组合 21"/>
            <p:cNvGrpSpPr/>
            <p:nvPr/>
          </p:nvGrpSpPr>
          <p:grpSpPr>
            <a:xfrm>
              <a:off x="802634" y="1323465"/>
              <a:ext cx="1075030" cy="1075274"/>
              <a:chOff x="3832873" y="2297208"/>
              <a:chExt cx="1516550" cy="1516550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3832873" y="2297208"/>
                <a:ext cx="1516550" cy="1516550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6" name="同心圆 25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/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640080" indent="-18288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1282700" indent="-3683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925955" indent="-5543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2568575" indent="-73977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defTabSz="913765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Calibri" panose="020F0502020204030204"/>
                    <a:ea typeface="楷体_GB2312" panose="02010609030101010101" charset="-122"/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640080" indent="-18288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1282700" indent="-3683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925955" indent="-5543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2568575" indent="-73977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defTabSz="913765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" lastClr="FFFFFF"/>
                    </a:solidFill>
                    <a:latin typeface="Calibri" panose="020F0502020204030204"/>
                    <a:ea typeface="楷体_GB2312" panose="02010609030101010101" charset="-122"/>
                  </a:endParaRPr>
                </a:p>
              </p:txBody>
            </p:sp>
          </p:grpSp>
          <p:sp>
            <p:nvSpPr>
              <p:cNvPr id="25" name="椭圆 24"/>
              <p:cNvSpPr/>
              <p:nvPr/>
            </p:nvSpPr>
            <p:spPr>
              <a:xfrm>
                <a:off x="3983164" y="2466913"/>
                <a:ext cx="1185736" cy="1185736"/>
              </a:xfrm>
              <a:prstGeom prst="ellipse">
                <a:avLst/>
              </a:prstGeom>
              <a:solidFill>
                <a:srgbClr val="33996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80" dirty="0">
                  <a:ea typeface="楷体_GB2312" panose="02010609030101010101" charset="-122"/>
                </a:endParaRPr>
              </a:p>
            </p:txBody>
          </p:sp>
        </p:grpSp>
        <p:sp>
          <p:nvSpPr>
            <p:cNvPr id="23" name="TextBox 155"/>
            <p:cNvSpPr txBox="1"/>
            <p:nvPr/>
          </p:nvSpPr>
          <p:spPr>
            <a:xfrm>
              <a:off x="1903593" y="1648791"/>
              <a:ext cx="2079067" cy="530142"/>
            </a:xfrm>
            <a:prstGeom prst="rect">
              <a:avLst/>
            </a:prstGeom>
            <a:noFill/>
          </p:spPr>
          <p:txBody>
            <a:bodyPr wrap="square" lIns="68545" tIns="34272" rIns="68545" bIns="34272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_GB2312" panose="02010609030101010101" charset="-122"/>
                  <a:ea typeface="楷体_GB2312" panose="02010609030101010101" charset="-122"/>
                </a:rPr>
                <a:t>步行速度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1134508" y="1532927"/>
              <a:ext cx="442280" cy="56265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</a:rPr>
                <a:t>v</a:t>
              </a:r>
              <a:endParaRPr lang="zh-CN" altLang="en-US" sz="2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30450" y="5555569"/>
            <a:ext cx="2285303" cy="764639"/>
            <a:chOff x="1043961" y="4469478"/>
            <a:chExt cx="3213708" cy="1075274"/>
          </a:xfrm>
          <a:effectLst/>
        </p:grpSpPr>
        <p:grpSp>
          <p:nvGrpSpPr>
            <p:cNvPr id="31" name="组合 30"/>
            <p:cNvGrpSpPr/>
            <p:nvPr/>
          </p:nvGrpSpPr>
          <p:grpSpPr>
            <a:xfrm>
              <a:off x="1043961" y="4469478"/>
              <a:ext cx="1075030" cy="1075274"/>
              <a:chOff x="3832873" y="2297208"/>
              <a:chExt cx="1516550" cy="1516550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32873" y="2297208"/>
                <a:ext cx="1516550" cy="1516550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6" name="同心圆 35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/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640080" indent="-18288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1282700" indent="-3683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925955" indent="-5543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2568575" indent="-73977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defTabSz="913765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Calibri" panose="020F0502020204030204"/>
                    <a:ea typeface="楷体_GB2312" panose="02010609030101010101" charset="-122"/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640080" indent="-18288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1282700" indent="-3683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925955" indent="-5543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2568575" indent="-73977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defTabSz="913765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" lastClr="FFFFFF"/>
                    </a:solidFill>
                    <a:latin typeface="Calibri" panose="020F0502020204030204"/>
                    <a:ea typeface="楷体_GB2312" panose="02010609030101010101" charset="-122"/>
                  </a:endParaRPr>
                </a:p>
              </p:txBody>
            </p:sp>
          </p:grpSp>
          <p:sp>
            <p:nvSpPr>
              <p:cNvPr id="35" name="椭圆 34"/>
              <p:cNvSpPr/>
              <p:nvPr/>
            </p:nvSpPr>
            <p:spPr>
              <a:xfrm>
                <a:off x="3983164" y="2466913"/>
                <a:ext cx="1185736" cy="1185736"/>
              </a:xfrm>
              <a:prstGeom prst="ellipse">
                <a:avLst/>
              </a:prstGeom>
              <a:solidFill>
                <a:srgbClr val="8CC94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80">
                  <a:ea typeface="楷体_GB2312" panose="02010609030101010101" charset="-122"/>
                </a:endParaRPr>
              </a:p>
            </p:txBody>
          </p:sp>
        </p:grpSp>
        <p:sp>
          <p:nvSpPr>
            <p:cNvPr id="32" name="TextBox 153"/>
            <p:cNvSpPr txBox="1"/>
            <p:nvPr/>
          </p:nvSpPr>
          <p:spPr>
            <a:xfrm>
              <a:off x="2178601" y="4773781"/>
              <a:ext cx="2079068" cy="530142"/>
            </a:xfrm>
            <a:prstGeom prst="rect">
              <a:avLst/>
            </a:prstGeom>
            <a:noFill/>
          </p:spPr>
          <p:txBody>
            <a:bodyPr wrap="square" lIns="68545" tIns="34272" rIns="68545" bIns="34272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_GB2312" panose="02010609030101010101" charset="-122"/>
                  <a:ea typeface="楷体_GB2312" panose="02010609030101010101" charset="-122"/>
                </a:rPr>
                <a:t>人反应时间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268434" y="4686995"/>
              <a:ext cx="584294" cy="56265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chemeClr val="bg1"/>
                  </a:solidFill>
                  <a:latin typeface="楷体_GB2312" panose="02010609030101010101" charset="-122"/>
                  <a:ea typeface="楷体_GB2312" panose="02010609030101010101" charset="-122"/>
                </a:rPr>
                <a:t>t</a:t>
              </a:r>
              <a:r>
                <a:rPr lang="en-US" altLang="zh-CN" sz="2000" b="1" baseline="-25000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charset="-122"/>
                  <a:cs typeface="+mn-ea"/>
                </a:rPr>
                <a:t>0</a:t>
              </a:r>
              <a:endParaRPr lang="zh-CN" altLang="en-US" sz="2000" b="1" baseline="-250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31277" y="2024205"/>
            <a:ext cx="3251223" cy="1536171"/>
            <a:chOff x="1608351" y="1590107"/>
            <a:chExt cx="4572032" cy="2160240"/>
          </a:xfrm>
        </p:grpSpPr>
        <p:sp>
          <p:nvSpPr>
            <p:cNvPr id="49" name="六边形 48"/>
            <p:cNvSpPr/>
            <p:nvPr/>
          </p:nvSpPr>
          <p:spPr>
            <a:xfrm>
              <a:off x="1608351" y="1590107"/>
              <a:ext cx="4572032" cy="2160240"/>
            </a:xfrm>
            <a:prstGeom prst="hexagon">
              <a:avLst/>
            </a:prstGeom>
            <a:solidFill>
              <a:srgbClr val="C0E1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ea typeface="楷体_GB2312" panose="02010609030101010101" charset="-122"/>
              </a:endParaRPr>
            </a:p>
          </p:txBody>
        </p:sp>
        <p:sp>
          <p:nvSpPr>
            <p:cNvPr id="47" name="TextBox 170"/>
            <p:cNvSpPr txBox="1"/>
            <p:nvPr/>
          </p:nvSpPr>
          <p:spPr>
            <a:xfrm>
              <a:off x="1964879" y="2642201"/>
              <a:ext cx="3857651" cy="616745"/>
            </a:xfrm>
            <a:prstGeom prst="rect">
              <a:avLst/>
            </a:prstGeom>
            <a:noFill/>
          </p:spPr>
          <p:txBody>
            <a:bodyPr wrap="square" lIns="68573" tIns="34286" rIns="68573" bIns="34286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b="1" dirty="0">
                  <a:solidFill>
                    <a:srgbClr val="466E8C"/>
                  </a:solidFill>
                  <a:latin typeface="楷体_GB2312" panose="02010609030101010101" charset="-122"/>
                  <a:ea typeface="楷体_GB2312" panose="02010609030101010101" charset="-122"/>
                </a:rPr>
                <a:t>应考虑哪些主要因素？</a:t>
              </a:r>
            </a:p>
          </p:txBody>
        </p:sp>
        <p:sp>
          <p:nvSpPr>
            <p:cNvPr id="38" name="TextBox 170"/>
            <p:cNvSpPr txBox="1"/>
            <p:nvPr/>
          </p:nvSpPr>
          <p:spPr>
            <a:xfrm>
              <a:off x="1964879" y="2146777"/>
              <a:ext cx="3857651" cy="547765"/>
            </a:xfrm>
            <a:prstGeom prst="rect">
              <a:avLst/>
            </a:prstGeom>
            <a:noFill/>
          </p:spPr>
          <p:txBody>
            <a:bodyPr wrap="square" lIns="68573" tIns="34286" rIns="68573" bIns="34286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b="1" dirty="0">
                  <a:solidFill>
                    <a:srgbClr val="466E8C"/>
                  </a:solidFill>
                  <a:latin typeface="楷体_GB2312" panose="02010609030101010101" charset="-122"/>
                  <a:ea typeface="楷体_GB2312" panose="02010609030101010101" charset="-122"/>
                </a:rPr>
                <a:t>设置“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_GB2312" panose="02010609030101010101" charset="-122"/>
                  <a:ea typeface="楷体_GB2312" panose="02010609030101010101" charset="-122"/>
                </a:rPr>
                <a:t>最短</a:t>
              </a:r>
              <a:r>
                <a:rPr lang="zh-CN" altLang="en-US" sz="2000" b="1" dirty="0">
                  <a:solidFill>
                    <a:srgbClr val="466E8C"/>
                  </a:solidFill>
                  <a:latin typeface="楷体_GB2312" panose="02010609030101010101" charset="-122"/>
                  <a:ea typeface="楷体_GB2312" panose="02010609030101010101" charset="-122"/>
                </a:rPr>
                <a:t>绿灯时长”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881062" y="1210469"/>
            <a:ext cx="492474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01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自助式人行过街红绿灯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6" y="4996531"/>
            <a:ext cx="2239563" cy="1866303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83817" y="3387430"/>
          <a:ext cx="4438677" cy="17109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57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78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51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03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03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200" dirty="0">
                          <a:solidFill>
                            <a:schemeClr val="bg1"/>
                          </a:solidFill>
                          <a:latin typeface="楷体_GB2312" panose="02010609030101010101" charset="-122"/>
                          <a:ea typeface="楷体_GB2312" panose="02010609030101010101" charset="-122"/>
                          <a:cs typeface="+mn-cs"/>
                        </a:rPr>
                        <a:t>成人</a:t>
                      </a: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charset="-122"/>
                          <a:ea typeface="楷体_GB2312" panose="02010609030101010101" charset="-122"/>
                          <a:cs typeface="+mn-cs"/>
                        </a:rPr>
                        <a:t>1.2</a:t>
                      </a:r>
                      <a:r>
                        <a:rPr lang="en-US" sz="9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charset="-122"/>
                          <a:ea typeface="楷体_GB2312" panose="02010609030101010101" charset="-122"/>
                          <a:cs typeface="+mn-cs"/>
                        </a:rPr>
                        <a:t> </a:t>
                      </a:r>
                      <a:endParaRPr lang="zh-CN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anose="02010609030101010101" charset="-122"/>
                        <a:ea typeface="楷体_GB2312" panose="02010609030101010101" charset="-122"/>
                        <a:cs typeface="+mn-cs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charset="-122"/>
                          <a:ea typeface="楷体_GB2312" panose="02010609030101010101" charset="-122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charset="-122"/>
                          <a:ea typeface="楷体_GB2312" panose="02010609030101010101" charset="-122"/>
                          <a:cs typeface="+mn-cs"/>
                        </a:rPr>
                        <a:t>～</a:t>
                      </a:r>
                      <a:r>
                        <a:rPr lang="en-US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charset="-122"/>
                          <a:ea typeface="楷体_GB2312" panose="02010609030101010101" charset="-122"/>
                          <a:cs typeface="+mn-cs"/>
                        </a:rPr>
                        <a:t>2</a:t>
                      </a:r>
                      <a:endParaRPr lang="zh-CN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anose="02010609030101010101" charset="-122"/>
                        <a:ea typeface="楷体_GB2312" panose="02010609030101010101" charset="-122"/>
                        <a:cs typeface="+mn-cs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03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200" dirty="0">
                          <a:solidFill>
                            <a:schemeClr val="bg1"/>
                          </a:solidFill>
                          <a:latin typeface="楷体_GB2312" panose="02010609030101010101" charset="-122"/>
                          <a:ea typeface="楷体_GB2312" panose="02010609030101010101" charset="-122"/>
                          <a:cs typeface="+mn-cs"/>
                        </a:rPr>
                        <a:t>老人和孩子</a:t>
                      </a: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charset="-122"/>
                          <a:ea typeface="楷体_GB2312" panose="02010609030101010101" charset="-122"/>
                          <a:cs typeface="+mn-cs"/>
                        </a:rPr>
                        <a:t>0.9</a:t>
                      </a:r>
                      <a:endParaRPr lang="zh-CN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anose="02010609030101010101" charset="-122"/>
                        <a:ea typeface="楷体_GB2312" panose="02010609030101010101" charset="-122"/>
                        <a:cs typeface="+mn-cs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楷体_GB2312" panose="02010609030101010101" charset="-122"/>
                          <a:ea typeface="楷体_GB2312" panose="02010609030101010101" charset="-122"/>
                          <a:cs typeface="+mn-cs"/>
                        </a:rPr>
                        <a:t>3</a:t>
                      </a:r>
                      <a:endParaRPr lang="zh-CN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楷体_GB2312" panose="02010609030101010101" charset="-122"/>
                        <a:ea typeface="楷体_GB2312" panose="02010609030101010101" charset="-122"/>
                        <a:cs typeface="+mn-cs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81062" y="2184696"/>
            <a:ext cx="6836474" cy="72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5024" tIns="32512" rIns="65024" bIns="32512" numCol="1" anchor="ctr" anchorCtr="0" compatLnSpc="1">
            <a:spAutoFit/>
          </a:bodyPr>
          <a:lstStyle/>
          <a:p>
            <a:pPr defTabSz="650240" fontAlgn="base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r>
              <a: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要在学校门口（马路宽</a:t>
            </a:r>
            <a:r>
              <a:rPr lang="en-US" altLang="zh-CN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20</a:t>
            </a:r>
            <a:r>
              <a:rPr lang="zh-CN" altLang="en-US" sz="9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m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）设置一个“自助式人行过街红绿灯”，参考下表数据，绿灯时长</a:t>
            </a:r>
            <a:r>
              <a:rPr lang="zh-CN" altLang="en-US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最少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应为多少秒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?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1062" y="1743854"/>
            <a:ext cx="5763116" cy="380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活动一：配置“自助式人行过街红绿灯”最短绿灯时长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228502" y="3387430"/>
          <a:ext cx="1555115" cy="17107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51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02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03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2000" b="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783507" y="3387430"/>
          <a:ext cx="1666240" cy="17107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6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02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03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2000" b="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768" marR="48768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24128" y="2976188"/>
            <a:ext cx="63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</a:rPr>
              <a:t>此处的“最少”≠数值“最小”</a:t>
            </a:r>
          </a:p>
        </p:txBody>
      </p:sp>
      <p:sp>
        <p:nvSpPr>
          <p:cNvPr id="17" name="矩形 16"/>
          <p:cNvSpPr/>
          <p:nvPr/>
        </p:nvSpPr>
        <p:spPr>
          <a:xfrm>
            <a:off x="5607470" y="3438231"/>
            <a:ext cx="1143016" cy="4572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kern="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52087" y="3438231"/>
            <a:ext cx="1156224" cy="4572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kern="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52285" y="3438525"/>
            <a:ext cx="149161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向上取整</a:t>
            </a:r>
            <a:r>
              <a:rPr lang="zh-CN" altLang="en-US" sz="9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sym typeface="+mn-ea"/>
              </a:rPr>
              <a:t>/</a:t>
            </a:r>
            <a:r>
              <a:rPr lang="en-US" altLang="zh-CN" sz="9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sym typeface="+mn-ea"/>
              </a:rPr>
              <a:t>s</a:t>
            </a:r>
            <a:endParaRPr lang="zh-CN" altLang="en-US" b="1" dirty="0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78260" y="3997034"/>
            <a:ext cx="1143016" cy="457203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kern="0" dirty="0"/>
          </a:p>
        </p:txBody>
      </p:sp>
      <p:sp>
        <p:nvSpPr>
          <p:cNvPr id="22" name="矩形 21"/>
          <p:cNvSpPr/>
          <p:nvPr/>
        </p:nvSpPr>
        <p:spPr>
          <a:xfrm>
            <a:off x="5784215" y="4606925"/>
            <a:ext cx="966470" cy="457200"/>
          </a:xfrm>
          <a:prstGeom prst="rect">
            <a:avLst/>
          </a:prstGeom>
          <a:solidFill>
            <a:schemeClr val="accent1">
              <a:tint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kern="0" dirty="0"/>
          </a:p>
        </p:txBody>
      </p:sp>
      <p:sp>
        <p:nvSpPr>
          <p:cNvPr id="23" name="矩形 22"/>
          <p:cNvSpPr/>
          <p:nvPr/>
        </p:nvSpPr>
        <p:spPr>
          <a:xfrm>
            <a:off x="7103745" y="4014470"/>
            <a:ext cx="1026795" cy="45720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kern="0" dirty="0"/>
          </a:p>
        </p:txBody>
      </p:sp>
      <p:sp>
        <p:nvSpPr>
          <p:cNvPr id="24" name="矩形 23"/>
          <p:cNvSpPr/>
          <p:nvPr/>
        </p:nvSpPr>
        <p:spPr>
          <a:xfrm>
            <a:off x="7063105" y="4556125"/>
            <a:ext cx="945515" cy="457200"/>
          </a:xfrm>
          <a:prstGeom prst="rect">
            <a:avLst/>
          </a:prstGeom>
          <a:solidFill>
            <a:schemeClr val="accent1">
              <a:tint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kern="0" dirty="0"/>
          </a:p>
        </p:txBody>
      </p:sp>
      <p:sp>
        <p:nvSpPr>
          <p:cNvPr id="27" name="矩形 26"/>
          <p:cNvSpPr/>
          <p:nvPr/>
        </p:nvSpPr>
        <p:spPr>
          <a:xfrm>
            <a:off x="5420359" y="4014179"/>
            <a:ext cx="1172011" cy="457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18.7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30940" y="4606638"/>
            <a:ext cx="1143016" cy="457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25.2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03547" y="4014179"/>
            <a:ext cx="1156224" cy="457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19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03547" y="4555838"/>
            <a:ext cx="1156224" cy="457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26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29180" y="3291840"/>
            <a:ext cx="1231900" cy="780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步行速度</a:t>
            </a:r>
            <a:r>
              <a:rPr lang="en-US" altLang="zh-CN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（</a:t>
            </a:r>
            <a:r>
              <a:rPr lang="en-US" altLang="zh-CN" sz="9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m·s</a:t>
            </a:r>
            <a:r>
              <a:rPr lang="en-US" altLang="zh-CN" b="1" baseline="30000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-1</a:t>
            </a:r>
            <a:r>
              <a:rPr lang="zh-CN" altLang="en-US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）</a:t>
            </a:r>
          </a:p>
        </p:txBody>
      </p:sp>
      <p:sp>
        <p:nvSpPr>
          <p:cNvPr id="32" name="矩形 31"/>
          <p:cNvSpPr/>
          <p:nvPr/>
        </p:nvSpPr>
        <p:spPr>
          <a:xfrm>
            <a:off x="3672205" y="3438525"/>
            <a:ext cx="1468755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反应时间</a:t>
            </a:r>
            <a:r>
              <a:rPr lang="zh-CN" altLang="en-US" sz="9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/</a:t>
            </a:r>
            <a:r>
              <a:rPr lang="en-US" altLang="zh-CN" sz="10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s</a:t>
            </a:r>
          </a:p>
        </p:txBody>
      </p:sp>
      <p:sp>
        <p:nvSpPr>
          <p:cNvPr id="16" name="矩形 15"/>
          <p:cNvSpPr/>
          <p:nvPr/>
        </p:nvSpPr>
        <p:spPr>
          <a:xfrm>
            <a:off x="5255260" y="3438525"/>
            <a:ext cx="149542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计算结果</a:t>
            </a:r>
            <a:r>
              <a:rPr lang="zh-CN" altLang="en-US" sz="9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/</a:t>
            </a:r>
            <a:r>
              <a:rPr lang="en-US" altLang="zh-CN" sz="900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</a:rPr>
              <a:t>s</a:t>
            </a:r>
          </a:p>
        </p:txBody>
      </p:sp>
      <p:sp>
        <p:nvSpPr>
          <p:cNvPr id="33" name="矩形 32"/>
          <p:cNvSpPr/>
          <p:nvPr/>
        </p:nvSpPr>
        <p:spPr>
          <a:xfrm>
            <a:off x="881062" y="1210469"/>
            <a:ext cx="492474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01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自助式人行过街红绿灯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终止 3"/>
          <p:cNvSpPr/>
          <p:nvPr/>
        </p:nvSpPr>
        <p:spPr>
          <a:xfrm>
            <a:off x="3425102" y="2015694"/>
            <a:ext cx="1177731" cy="35844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开始</a:t>
            </a:r>
          </a:p>
        </p:txBody>
      </p:sp>
      <p:sp>
        <p:nvSpPr>
          <p:cNvPr id="5" name="流程图: 过程 4"/>
          <p:cNvSpPr/>
          <p:nvPr/>
        </p:nvSpPr>
        <p:spPr>
          <a:xfrm>
            <a:off x="3216589" y="2633472"/>
            <a:ext cx="1604661" cy="643834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V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←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0.9,    t0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←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3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16" name="流程图: 过程 15"/>
          <p:cNvSpPr/>
          <p:nvPr/>
        </p:nvSpPr>
        <p:spPr>
          <a:xfrm>
            <a:off x="2224023" y="4089500"/>
            <a:ext cx="3581785" cy="1129738"/>
          </a:xfrm>
          <a:prstGeom prst="flowChartProcess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chemeClr val="tx1"/>
              </a:solidFill>
            </a:endParaRPr>
          </a:p>
        </p:txBody>
      </p:sp>
      <p:sp>
        <p:nvSpPr>
          <p:cNvPr id="6" name="流程图: 数据 5"/>
          <p:cNvSpPr/>
          <p:nvPr/>
        </p:nvSpPr>
        <p:spPr>
          <a:xfrm>
            <a:off x="3190986" y="3540177"/>
            <a:ext cx="1655866" cy="307234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输入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s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cxnSp>
        <p:nvCxnSpPr>
          <p:cNvPr id="8" name="直接箭头连接符 7"/>
          <p:cNvCxnSpPr>
            <a:stCxn id="4" idx="2"/>
            <a:endCxn id="5" idx="0"/>
          </p:cNvCxnSpPr>
          <p:nvPr/>
        </p:nvCxnSpPr>
        <p:spPr>
          <a:xfrm>
            <a:off x="4013968" y="2374134"/>
            <a:ext cx="4952" cy="259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013968" y="3277306"/>
            <a:ext cx="0" cy="2561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018919" y="3840654"/>
            <a:ext cx="0" cy="2561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016222" y="5784897"/>
            <a:ext cx="0" cy="2561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4016222" y="5222952"/>
            <a:ext cx="0" cy="2561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数据 26"/>
          <p:cNvSpPr/>
          <p:nvPr/>
        </p:nvSpPr>
        <p:spPr>
          <a:xfrm>
            <a:off x="3161892" y="5485811"/>
            <a:ext cx="1655866" cy="307234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输出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t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1062" y="1210469"/>
            <a:ext cx="492474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01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自助式人行过街红绿灯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  <p:sp>
        <p:nvSpPr>
          <p:cNvPr id="7" name="流程图: 终止 6"/>
          <p:cNvSpPr/>
          <p:nvPr/>
        </p:nvSpPr>
        <p:spPr>
          <a:xfrm>
            <a:off x="3430182" y="6040959"/>
            <a:ext cx="1177731" cy="35844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结束</a:t>
            </a:r>
          </a:p>
        </p:txBody>
      </p:sp>
      <p:sp>
        <p:nvSpPr>
          <p:cNvPr id="19" name="流程图: 过程 1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960" y="4089400"/>
            <a:ext cx="1604645" cy="470535"/>
          </a:xfrm>
          <a:prstGeom prst="flowChartProcess">
            <a:avLst/>
          </a:prstGeom>
          <a:blipFill rotWithShape="0">
            <a:blip r:embed="rId3" cstate="print"/>
            <a:stretch>
              <a:fillRect t="-12676" b="-12676"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0" name="流程图: 过程 29"/>
          <p:cNvSpPr/>
          <p:nvPr/>
        </p:nvSpPr>
        <p:spPr>
          <a:xfrm>
            <a:off x="2840344" y="4897720"/>
            <a:ext cx="2395870" cy="307234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 ←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math.ceil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anose="02010609030101010101" charset="-122"/>
                <a:ea typeface="楷体_GB2312" panose="02010609030101010101" charset="-122"/>
              </a:rPr>
              <a:t>(t)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4009677" y="4539280"/>
            <a:ext cx="4950" cy="358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6" grpId="0" animBg="1"/>
      <p:bldP spid="27" grpId="0" animBg="1"/>
      <p:bldP spid="7" grpId="0" bldLvl="0" animBg="1"/>
      <p:bldP spid="19" grpId="0" bldLvl="0" animBg="1"/>
      <p:bldP spid="3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35595" y="2673284"/>
            <a:ext cx="507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kern="0">
                <a:solidFill>
                  <a:srgbClr val="8D3D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charset="-122"/>
                <a:ea typeface="楷体_GB2312" panose="02010609030101010101" charset="-122"/>
                <a:cs typeface="+mj-cs"/>
              </a:defRPr>
            </a:lvl1pPr>
          </a:lstStyle>
          <a:p>
            <a:pPr algn="ctr"/>
            <a:r>
              <a:rPr lang="en-US" altLang="zh-CN" sz="3200" dirty="0">
                <a:solidFill>
                  <a:srgbClr val="466E8C"/>
                </a:solidFill>
                <a:effectLst/>
              </a:rPr>
              <a:t>02 </a:t>
            </a:r>
            <a:r>
              <a:rPr lang="zh-CN" altLang="en-US" sz="3200" dirty="0">
                <a:solidFill>
                  <a:srgbClr val="466E8C"/>
                </a:solidFill>
                <a:effectLst/>
              </a:rPr>
              <a:t>使用解析算法解决问题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1" y="2486145"/>
            <a:ext cx="3706117" cy="2794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02" y="2486145"/>
            <a:ext cx="4295285" cy="2794020"/>
          </a:xfrm>
          <a:prstGeom prst="rect">
            <a:avLst/>
          </a:prstGeom>
        </p:spPr>
      </p:pic>
      <p:sp>
        <p:nvSpPr>
          <p:cNvPr id="15" name="文本1"/>
          <p:cNvSpPr>
            <a:spLocks noChangeArrowheads="1"/>
          </p:cNvSpPr>
          <p:nvPr/>
        </p:nvSpPr>
        <p:spPr bwMode="gray">
          <a:xfrm>
            <a:off x="881062" y="1822723"/>
            <a:ext cx="2726797" cy="33219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63" tIns="34282" rIns="68563" bIns="3428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sym typeface="+mn-lt"/>
              </a:rPr>
              <a:t>研究性学习中的问题</a:t>
            </a:r>
            <a:endParaRPr lang="en-GB" altLang="zh-CN" sz="2000" b="1" dirty="0">
              <a:solidFill>
                <a:srgbClr val="466E8C"/>
              </a:solidFill>
              <a:latin typeface="楷体_GB2312" panose="02010609030101010101" charset="-122"/>
              <a:ea typeface="楷体_GB2312" panose="02010609030101010101" charset="-122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1062" y="1210469"/>
            <a:ext cx="4924746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02 </a:t>
            </a:r>
            <a:r>
              <a:rPr lang="zh-CN" altLang="en-US" sz="32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使用解析算法解决问题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5749" y="184280"/>
            <a:ext cx="7644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2.4.1 </a:t>
            </a:r>
            <a:r>
              <a:rPr lang="zh-CN" altLang="en-US" sz="4000" b="1" kern="0" dirty="0">
                <a:solidFill>
                  <a:srgbClr val="466E8C"/>
                </a:solidFill>
                <a:latin typeface="楷体_GB2312" panose="02010609030101010101" charset="-122"/>
                <a:ea typeface="楷体_GB2312" panose="02010609030101010101" charset="-122"/>
                <a:cs typeface="+mj-cs"/>
              </a:rPr>
              <a:t>基于解析算法的问题解决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ad4e25c-9d03-467f-9d80-52e4b3dbebcb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659</Words>
  <Application>Microsoft Office PowerPoint</Application>
  <PresentationFormat>全屏显示(4:3)</PresentationFormat>
  <Paragraphs>174</Paragraphs>
  <Slides>19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Franklin Gothic Medium</vt:lpstr>
      <vt:lpstr>楷体_GB2312</vt:lpstr>
      <vt:lpstr>微软雅黑</vt:lpstr>
      <vt:lpstr>Calibri Light</vt:lpstr>
      <vt:lpstr>Cambria Math</vt:lpstr>
      <vt:lpstr>Times New Roman</vt:lpstr>
      <vt:lpstr>Calibri</vt:lpstr>
      <vt:lpstr>Office 主题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hammer Hsu</dc:creator>
  <cp:lastModifiedBy>whaty</cp:lastModifiedBy>
  <cp:revision>216</cp:revision>
  <dcterms:created xsi:type="dcterms:W3CDTF">2019-04-15T01:46:00Z</dcterms:created>
  <dcterms:modified xsi:type="dcterms:W3CDTF">2019-08-29T09:33:36Z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